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67"/>
  </p:notesMasterIdLst>
  <p:handoutMasterIdLst>
    <p:handoutMasterId r:id="rId68"/>
  </p:handoutMasterIdLst>
  <p:sldIdLst>
    <p:sldId id="889" r:id="rId3"/>
    <p:sldId id="890" r:id="rId4"/>
    <p:sldId id="893" r:id="rId5"/>
    <p:sldId id="894" r:id="rId6"/>
    <p:sldId id="891" r:id="rId7"/>
    <p:sldId id="898" r:id="rId8"/>
    <p:sldId id="895" r:id="rId9"/>
    <p:sldId id="892" r:id="rId10"/>
    <p:sldId id="897" r:id="rId11"/>
    <p:sldId id="896" r:id="rId12"/>
    <p:sldId id="692" r:id="rId13"/>
    <p:sldId id="693" r:id="rId14"/>
    <p:sldId id="707" r:id="rId15"/>
    <p:sldId id="765" r:id="rId16"/>
    <p:sldId id="766" r:id="rId17"/>
    <p:sldId id="769" r:id="rId18"/>
    <p:sldId id="770" r:id="rId19"/>
    <p:sldId id="771" r:id="rId20"/>
    <p:sldId id="772" r:id="rId21"/>
    <p:sldId id="773" r:id="rId22"/>
    <p:sldId id="776" r:id="rId23"/>
    <p:sldId id="791" r:id="rId24"/>
    <p:sldId id="799" r:id="rId25"/>
    <p:sldId id="801" r:id="rId26"/>
    <p:sldId id="802" r:id="rId27"/>
    <p:sldId id="804" r:id="rId28"/>
    <p:sldId id="805" r:id="rId29"/>
    <p:sldId id="817" r:id="rId30"/>
    <p:sldId id="818" r:id="rId31"/>
    <p:sldId id="819" r:id="rId32"/>
    <p:sldId id="856" r:id="rId33"/>
    <p:sldId id="821" r:id="rId34"/>
    <p:sldId id="822" r:id="rId35"/>
    <p:sldId id="823" r:id="rId36"/>
    <p:sldId id="824" r:id="rId37"/>
    <p:sldId id="825" r:id="rId38"/>
    <p:sldId id="826" r:id="rId39"/>
    <p:sldId id="827" r:id="rId40"/>
    <p:sldId id="828" r:id="rId41"/>
    <p:sldId id="830" r:id="rId42"/>
    <p:sldId id="831" r:id="rId43"/>
    <p:sldId id="832" r:id="rId44"/>
    <p:sldId id="833" r:id="rId45"/>
    <p:sldId id="834" r:id="rId46"/>
    <p:sldId id="835" r:id="rId47"/>
    <p:sldId id="880" r:id="rId48"/>
    <p:sldId id="837" r:id="rId49"/>
    <p:sldId id="838" r:id="rId50"/>
    <p:sldId id="840" r:id="rId51"/>
    <p:sldId id="841" r:id="rId52"/>
    <p:sldId id="842" r:id="rId53"/>
    <p:sldId id="843" r:id="rId54"/>
    <p:sldId id="844" r:id="rId55"/>
    <p:sldId id="845" r:id="rId56"/>
    <p:sldId id="846" r:id="rId57"/>
    <p:sldId id="851" r:id="rId58"/>
    <p:sldId id="881" r:id="rId59"/>
    <p:sldId id="882" r:id="rId60"/>
    <p:sldId id="883" r:id="rId61"/>
    <p:sldId id="884" r:id="rId62"/>
    <p:sldId id="885" r:id="rId63"/>
    <p:sldId id="886" r:id="rId64"/>
    <p:sldId id="887" r:id="rId65"/>
    <p:sldId id="888" r:id="rId66"/>
  </p:sldIdLst>
  <p:sldSz cx="9144000" cy="6858000" type="screen4x3"/>
  <p:notesSz cx="6797675" cy="9926638"/>
  <p:custDataLst>
    <p:tags r:id="rId70"/>
  </p:custDataLst>
  <p:defaultTextStyle>
    <a:defPPr>
      <a:defRPr lang="de-DE"/>
    </a:defPPr>
    <a:lvl1pPr algn="ctr" rtl="0" fontAlgn="base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009900"/>
    <a:srgbClr val="FF3300"/>
    <a:srgbClr val="CCFFCC"/>
    <a:srgbClr val="FFD08B"/>
    <a:srgbClr val="FFFF00"/>
    <a:srgbClr val="FFB953"/>
    <a:srgbClr val="FFFFFF"/>
    <a:srgbClr val="FF990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5" autoAdjust="0"/>
    <p:restoredTop sz="73973" autoAdjust="0"/>
  </p:normalViewPr>
  <p:slideViewPr>
    <p:cSldViewPr>
      <p:cViewPr varScale="1">
        <p:scale>
          <a:sx n="78" d="100"/>
          <a:sy n="78" d="100"/>
        </p:scale>
        <p:origin x="-2544" y="-11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658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ags" Target="tags/tag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fld id="{A7473316-6EF8-4311-9B48-94CECAB6A5E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933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2950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Klicken Sie, um die Formate des Vorlagentextes zu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fld id="{9D81DB4B-B8F0-446A-9F61-AD0C393C6F4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8149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F205DE-C32E-4AB7-B5AA-80E1060B8DE8}" type="slidenum">
              <a:rPr lang="de-DE"/>
              <a:pPr/>
              <a:t>1</a:t>
            </a:fld>
            <a:endParaRPr lang="de-DE" dirty="0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231E45-3CB6-4D55-9D46-2D26F327FBE2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24</a:t>
            </a:fld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26</a:t>
            </a:fld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27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Rechnung fehlt</a:t>
            </a:r>
          </a:p>
          <a:p>
            <a:r>
              <a:rPr lang="de-DE" dirty="0" smtClean="0"/>
              <a:t>Navigationsrichtung</a:t>
            </a:r>
            <a:r>
              <a:rPr lang="de-DE" baseline="0" dirty="0" smtClean="0"/>
              <a:t> überflüssig</a:t>
            </a:r>
          </a:p>
          <a:p>
            <a:r>
              <a:rPr lang="de-DE" baseline="0" dirty="0" smtClean="0"/>
              <a:t>TA-BUSF nicht 1:1</a:t>
            </a:r>
          </a:p>
          <a:p>
            <a:r>
              <a:rPr lang="de-DE" baseline="0" dirty="0" smtClean="0"/>
              <a:t>Bezeichnungen an Assoziationen fehlen </a:t>
            </a:r>
            <a:r>
              <a:rPr lang="de-DE" baseline="0" dirty="0" err="1" smtClean="0"/>
              <a:t>tw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* statt 0..*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7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28</a:t>
            </a:fld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29</a:t>
            </a:fld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30</a:t>
            </a:fld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31</a:t>
            </a:fld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32</a:t>
            </a:fld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33</a:t>
            </a:fld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34</a:t>
            </a:fld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35</a:t>
            </a:fld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36</a:t>
            </a:fld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37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38</a:t>
            </a:fld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39</a:t>
            </a:fld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40</a:t>
            </a:fld>
            <a:endParaRPr lang="de-D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41</a:t>
            </a:fld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42</a:t>
            </a:fld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43</a:t>
            </a:fld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44</a:t>
            </a:fld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45</a:t>
            </a:fld>
            <a:endParaRPr lang="de-D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46</a:t>
            </a:fld>
            <a:endParaRPr lang="de-D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47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48</a:t>
            </a:fld>
            <a:endParaRPr lang="de-D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49</a:t>
            </a:fld>
            <a:endParaRPr lang="de-D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50</a:t>
            </a:fld>
            <a:endParaRPr lang="de-D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51</a:t>
            </a:fld>
            <a:endParaRPr lang="de-D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53</a:t>
            </a:fld>
            <a:endParaRPr lang="de-D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54</a:t>
            </a:fld>
            <a:endParaRPr lang="de-D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55</a:t>
            </a:fld>
            <a:endParaRPr lang="de-D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13</a:t>
            </a:fld>
            <a:endParaRPr lang="de-DE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59</a:t>
            </a:fld>
            <a:endParaRPr lang="de-DE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60</a:t>
            </a:fld>
            <a:endParaRPr lang="de-D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61</a:t>
            </a:fld>
            <a:endParaRPr lang="de-D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62</a:t>
            </a:fld>
            <a:endParaRPr lang="de-DE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63</a:t>
            </a:fld>
            <a:endParaRPr lang="de-DE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64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16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DB4B-B8F0-446A-9F61-AD0C393C6F4B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4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7772400" cy="2286000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de-DE"/>
              <a:t>Titel</a:t>
            </a:r>
          </a:p>
        </p:txBody>
      </p:sp>
      <p:sp>
        <p:nvSpPr>
          <p:cNvPr id="8207" name="Rectangle 103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724400"/>
            <a:ext cx="6400800" cy="914400"/>
          </a:xfrm>
        </p:spPr>
        <p:txBody>
          <a:bodyPr/>
          <a:lstStyle>
            <a:lvl1pPr marL="384175" indent="-384175">
              <a:defRPr/>
            </a:lvl1pPr>
            <a:lvl2pPr marL="949325" lvl="1" indent="-374650">
              <a:defRPr/>
            </a:lvl2pPr>
          </a:lstStyle>
          <a:p>
            <a:r>
              <a:rPr lang="de-DE"/>
              <a:t>Was wird behandelt…</a:t>
            </a:r>
          </a:p>
          <a:p>
            <a:pPr lvl="1"/>
            <a:r>
              <a:rPr lang="de-DE"/>
              <a:t>usw.</a:t>
            </a:r>
          </a:p>
          <a:p>
            <a:pPr lvl="1"/>
            <a:endParaRPr lang="de-DE"/>
          </a:p>
          <a:p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48450" y="1066800"/>
            <a:ext cx="2114550" cy="53149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04800" y="1066800"/>
            <a:ext cx="6191250" cy="531495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7772400" cy="2286000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de-DE"/>
              <a:t>Titel</a:t>
            </a:r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724400"/>
            <a:ext cx="6400800" cy="914400"/>
          </a:xfrm>
        </p:spPr>
        <p:txBody>
          <a:bodyPr/>
          <a:lstStyle>
            <a:lvl1pPr marL="384175" indent="-384175">
              <a:defRPr/>
            </a:lvl1pPr>
            <a:lvl2pPr marL="949325" lvl="1" indent="-374650">
              <a:defRPr/>
            </a:lvl2pPr>
          </a:lstStyle>
          <a:p>
            <a:r>
              <a:rPr lang="de-DE"/>
              <a:t>Was wird behandelt…</a:t>
            </a:r>
          </a:p>
          <a:p>
            <a:pPr lvl="1"/>
            <a:r>
              <a:rPr lang="de-DE"/>
              <a:t>usw.</a:t>
            </a:r>
          </a:p>
          <a:p>
            <a:pPr lvl="1"/>
            <a:endParaRPr lang="de-DE"/>
          </a:p>
          <a:p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93CDE9-B108-4893-A7A3-8CAAA181C5B6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02A5437-34A2-4CFB-BD31-B73A91CBDBC7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752600"/>
            <a:ext cx="4152900" cy="4629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0100" y="1752600"/>
            <a:ext cx="4152900" cy="4629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BB3BFC-5C1D-44A2-8D29-3E7098FD9CDE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D0361C-E9AE-463E-857A-BB9406A1BA54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2E381F-F165-48D0-8E96-73E072B19D3A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8610321-D947-4E99-98B5-4D99183DAFFC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2EE2543-713F-48D1-A3E0-5712BEACDF64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51061FA-D0F1-4AC9-B63E-AEC66B111A39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EAA630-F572-4FAA-B227-F5ED942670EF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48450" y="1066800"/>
            <a:ext cx="2114550" cy="53149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04800" y="1066800"/>
            <a:ext cx="6191250" cy="531495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939AF5C-47D1-4718-AE0B-7D73E4F622CA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752600"/>
            <a:ext cx="4152900" cy="4629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0100" y="1752600"/>
            <a:ext cx="4152900" cy="4629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vmlDrawing" Target="../drawings/vmlDrawing1.vml"/><Relationship Id="rId14" Type="http://schemas.openxmlformats.org/officeDocument/2006/relationships/oleObject" Target="../embeddings/oleObject1.bin"/><Relationship Id="rId15" Type="http://schemas.openxmlformats.org/officeDocument/2006/relationships/image" Target="../media/image3.emf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928662" y="785794"/>
            <a:ext cx="7891488" cy="47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de-DE"/>
          </a:p>
        </p:txBody>
      </p:sp>
      <p:sp>
        <p:nvSpPr>
          <p:cNvPr id="103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Erste Ebene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066800"/>
            <a:ext cx="845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>
            <a:off x="304800" y="6453188"/>
            <a:ext cx="845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de-DE"/>
          </a:p>
        </p:txBody>
      </p:sp>
      <p:sp>
        <p:nvSpPr>
          <p:cNvPr id="1042" name="Text Box 18"/>
          <p:cNvSpPr txBox="1">
            <a:spLocks noChangeArrowheads="1"/>
          </p:cNvSpPr>
          <p:nvPr/>
        </p:nvSpPr>
        <p:spPr bwMode="auto">
          <a:xfrm>
            <a:off x="228600" y="6472238"/>
            <a:ext cx="411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dirty="0" smtClean="0">
                <a:solidFill>
                  <a:schemeClr val="bg2"/>
                </a:solidFill>
              </a:rPr>
              <a:t>Prof. Dr. S. </a:t>
            </a:r>
            <a:r>
              <a:rPr lang="en-US" dirty="0">
                <a:solidFill>
                  <a:schemeClr val="bg2"/>
                </a:solidFill>
              </a:rPr>
              <a:t>Sarstedt, </a:t>
            </a:r>
            <a:r>
              <a:rPr lang="en-US" dirty="0" smtClean="0">
                <a:solidFill>
                  <a:schemeClr val="bg2"/>
                </a:solidFill>
              </a:rPr>
              <a:t>HAW-Hamburg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50" name="Text Box 26"/>
          <p:cNvSpPr txBox="1">
            <a:spLocks noChangeArrowheads="1"/>
          </p:cNvSpPr>
          <p:nvPr userDrawn="1"/>
        </p:nvSpPr>
        <p:spPr bwMode="auto">
          <a:xfrm>
            <a:off x="857224" y="512638"/>
            <a:ext cx="64071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1400" dirty="0" smtClean="0">
                <a:solidFill>
                  <a:schemeClr val="bg2"/>
                </a:solidFill>
                <a:latin typeface="+mj-lt"/>
              </a:rPr>
              <a:t>Software Engineering  - </a:t>
            </a:r>
            <a:r>
              <a:rPr lang="en-US" sz="1400" dirty="0" err="1" smtClean="0">
                <a:solidFill>
                  <a:schemeClr val="bg2"/>
                </a:solidFill>
                <a:latin typeface="+mj-lt"/>
              </a:rPr>
              <a:t>Wiederholung</a:t>
            </a:r>
            <a:endParaRPr lang="en-US" sz="14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392193" name="Picture 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85720" y="357166"/>
            <a:ext cx="571504" cy="54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feld 8"/>
          <p:cNvSpPr txBox="1"/>
          <p:nvPr userDrawn="1"/>
        </p:nvSpPr>
        <p:spPr>
          <a:xfrm>
            <a:off x="7846273" y="6465021"/>
            <a:ext cx="928694" cy="2857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fld id="{AA07A2A5-F124-46C9-8FDC-4B981B501948}" type="slidenum">
              <a:rPr lang="de-DE" sz="1000" smtClean="0">
                <a:solidFill>
                  <a:schemeClr val="bg1">
                    <a:lumMod val="50000"/>
                  </a:schemeClr>
                </a:solidFill>
              </a:rPr>
              <a:pPr algn="r"/>
              <a:t>‹Nr.›</a:t>
            </a:fld>
            <a:endParaRPr lang="de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70000"/>
        <a:buBlip>
          <a:blip r:embed="rId14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SzPct val="65000"/>
        <a:buBlip>
          <a:blip r:embed="rId14"/>
        </a:buBlip>
        <a:defRPr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4"/>
        </a:buBlip>
        <a:defRPr sz="16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SzPct val="55000"/>
        <a:buBlip>
          <a:blip r:embed="rId14"/>
        </a:buBlip>
        <a:defRPr sz="14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37313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/>
            </a:lvl1pPr>
          </a:lstStyle>
          <a:p>
            <a:fld id="{55A5C4D9-BE8E-40CB-9C62-7391F36D5522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379907" name="Line 3"/>
          <p:cNvSpPr>
            <a:spLocks noChangeShapeType="1"/>
          </p:cNvSpPr>
          <p:nvPr/>
        </p:nvSpPr>
        <p:spPr bwMode="auto">
          <a:xfrm flipV="1">
            <a:off x="971550" y="790575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de-DE"/>
          </a:p>
        </p:txBody>
      </p:sp>
      <p:sp>
        <p:nvSpPr>
          <p:cNvPr id="37990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52600"/>
            <a:ext cx="8458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Erste Ebene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</p:txBody>
      </p:sp>
      <p:sp>
        <p:nvSpPr>
          <p:cNvPr id="37990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066800"/>
            <a:ext cx="845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379910" name="Line 6"/>
          <p:cNvSpPr>
            <a:spLocks noChangeShapeType="1"/>
          </p:cNvSpPr>
          <p:nvPr/>
        </p:nvSpPr>
        <p:spPr bwMode="auto">
          <a:xfrm>
            <a:off x="304800" y="6453188"/>
            <a:ext cx="845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de-DE"/>
          </a:p>
        </p:txBody>
      </p:sp>
      <p:sp>
        <p:nvSpPr>
          <p:cNvPr id="379911" name="Text Box 7"/>
          <p:cNvSpPr txBox="1">
            <a:spLocks noChangeArrowheads="1"/>
          </p:cNvSpPr>
          <p:nvPr/>
        </p:nvSpPr>
        <p:spPr bwMode="auto">
          <a:xfrm>
            <a:off x="228600" y="6424613"/>
            <a:ext cx="4114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/>
              <a:t>Stefan Sarstedt, 13.12.2005</a:t>
            </a:r>
          </a:p>
        </p:txBody>
      </p:sp>
      <p:sp>
        <p:nvSpPr>
          <p:cNvPr id="379912" name="Text Box 8"/>
          <p:cNvSpPr txBox="1">
            <a:spLocks noChangeArrowheads="1"/>
          </p:cNvSpPr>
          <p:nvPr userDrawn="1"/>
        </p:nvSpPr>
        <p:spPr bwMode="auto">
          <a:xfrm>
            <a:off x="1042988" y="465138"/>
            <a:ext cx="49768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chemeClr val="bg2"/>
                </a:solidFill>
                <a:latin typeface="Times New Roman" pitchFamily="18" charset="0"/>
              </a:rPr>
              <a:t>Semantik und Tool-Unterstützung für UML 2</a:t>
            </a:r>
          </a:p>
        </p:txBody>
      </p:sp>
      <p:graphicFrame>
        <p:nvGraphicFramePr>
          <p:cNvPr id="379913" name="Object 9"/>
          <p:cNvGraphicFramePr>
            <a:graphicFrameLocks noChangeAspect="1"/>
          </p:cNvGraphicFramePr>
          <p:nvPr/>
        </p:nvGraphicFramePr>
        <p:xfrm>
          <a:off x="395288" y="188913"/>
          <a:ext cx="57467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49" name="CorelDRAW" r:id="rId14" imgW="1836720" imgH="2456280" progId="">
                  <p:embed/>
                </p:oleObj>
              </mc:Choice>
              <mc:Fallback>
                <p:oleObj name="CorelDRAW" r:id="rId14" imgW="1836720" imgH="245628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88913"/>
                        <a:ext cx="574675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70000"/>
        <a:buBlip>
          <a:blip r:embed="rId16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SzPct val="65000"/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6"/>
        </a:buBlip>
        <a:defRPr sz="16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SzPct val="55000"/>
        <a:buBlip>
          <a:blip r:embed="rId16"/>
        </a:buBlip>
        <a:defRPr sz="14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en.wikipedia.org/wiki/Immutable_objec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hyperlink" Target="http://ez.no/doc/ez_publish/technical_manual/3_10/reference/datatypes/isb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martinfowler.com/articles/injection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484784"/>
            <a:ext cx="7772400" cy="785802"/>
          </a:xfrm>
        </p:spPr>
        <p:txBody>
          <a:bodyPr/>
          <a:lstStyle/>
          <a:p>
            <a:r>
              <a:rPr lang="de-DE" sz="3600" dirty="0" smtClean="0">
                <a:latin typeface="Calibri" pitchFamily="34" charset="0"/>
                <a:cs typeface="Calibri" pitchFamily="34" charset="0"/>
              </a:rPr>
              <a:t>Architektur von Informationssystemen</a:t>
            </a:r>
            <a:endParaRPr lang="de-DE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5058" y="2270602"/>
            <a:ext cx="6400800" cy="1928826"/>
          </a:xfrm>
        </p:spPr>
        <p:txBody>
          <a:bodyPr/>
          <a:lstStyle/>
          <a:p>
            <a:pPr marL="22225" indent="-22225" algn="ctr">
              <a:buFontTx/>
              <a:buNone/>
            </a:pPr>
            <a:r>
              <a:rPr lang="de-DE" sz="1400" dirty="0" smtClean="0">
                <a:latin typeface="Calibri" pitchFamily="34" charset="0"/>
                <a:cs typeface="Calibri" pitchFamily="34" charset="0"/>
              </a:rPr>
              <a:t>Hochschule für angewandte Wissenschaften Hamburg</a:t>
            </a:r>
          </a:p>
          <a:p>
            <a:pPr marL="22225" indent="-22225" algn="ctr">
              <a:buFontTx/>
              <a:buNone/>
            </a:pPr>
            <a:r>
              <a:rPr lang="de-DE" sz="1400" dirty="0" smtClean="0">
                <a:latin typeface="Calibri" pitchFamily="34" charset="0"/>
                <a:cs typeface="Calibri" pitchFamily="34" charset="0"/>
              </a:rPr>
              <a:t>Fachbereich Informatik</a:t>
            </a:r>
          </a:p>
          <a:p>
            <a:pPr marL="22225" indent="-22225" algn="ctr">
              <a:buFontTx/>
              <a:buNone/>
            </a:pPr>
            <a:r>
              <a:rPr lang="de-DE" sz="1400" dirty="0" smtClean="0">
                <a:latin typeface="Calibri" pitchFamily="34" charset="0"/>
                <a:cs typeface="Calibri" pitchFamily="34" charset="0"/>
              </a:rPr>
              <a:t>Wintersemester 2013/2014</a:t>
            </a:r>
          </a:p>
          <a:p>
            <a:pPr marL="22225" indent="-22225" algn="ctr">
              <a:buFontTx/>
              <a:buNone/>
            </a:pPr>
            <a:endParaRPr lang="de-DE" sz="1400" dirty="0" smtClean="0">
              <a:latin typeface="Calibri" pitchFamily="34" charset="0"/>
              <a:cs typeface="Calibri" pitchFamily="34" charset="0"/>
            </a:endParaRPr>
          </a:p>
          <a:p>
            <a:pPr marL="22225" indent="-22225" algn="ctr">
              <a:buFontTx/>
              <a:buNone/>
            </a:pPr>
            <a:r>
              <a:rPr lang="de-DE" sz="1400" dirty="0" smtClean="0">
                <a:latin typeface="Calibri" pitchFamily="34" charset="0"/>
                <a:cs typeface="Calibri" pitchFamily="34" charset="0"/>
              </a:rPr>
              <a:t>Prof. Dr. Stefan Sarstedt</a:t>
            </a:r>
          </a:p>
          <a:p>
            <a:pPr marL="22225" indent="-22225" algn="ctr">
              <a:buFontTx/>
              <a:buNone/>
            </a:pPr>
            <a:r>
              <a:rPr lang="de-DE" sz="1400" dirty="0" smtClean="0">
                <a:latin typeface="Calibri" pitchFamily="34" charset="0"/>
                <a:cs typeface="Calibri" pitchFamily="34" charset="0"/>
              </a:rPr>
              <a:t>(stefan.sarstedt@haw-hamburg.de)</a:t>
            </a:r>
          </a:p>
          <a:p>
            <a:pPr marL="22225" indent="-22225" algn="ctr">
              <a:buFontTx/>
              <a:buNone/>
            </a:pPr>
            <a:r>
              <a:rPr lang="de-DE" sz="1400" dirty="0" smtClean="0">
                <a:latin typeface="Calibri" pitchFamily="34" charset="0"/>
                <a:cs typeface="Calibri" pitchFamily="34" charset="0"/>
              </a:rPr>
              <a:t>Raum: 10.85</a:t>
            </a:r>
          </a:p>
        </p:txBody>
      </p:sp>
      <p:sp>
        <p:nvSpPr>
          <p:cNvPr id="2" name="Rechteck 1"/>
          <p:cNvSpPr/>
          <p:nvPr/>
        </p:nvSpPr>
        <p:spPr>
          <a:xfrm>
            <a:off x="3148837" y="4797152"/>
            <a:ext cx="2916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 smtClean="0">
                <a:solidFill>
                  <a:srgbClr val="0066CC"/>
                </a:solidFill>
                <a:latin typeface="Calibri" pitchFamily="34" charset="0"/>
                <a:cs typeface="Calibri" pitchFamily="34" charset="0"/>
              </a:rPr>
              <a:t>Wiederholung </a:t>
            </a:r>
            <a:r>
              <a:rPr lang="de-DE" sz="2000" dirty="0" smtClean="0">
                <a:solidFill>
                  <a:srgbClr val="0066CC"/>
                </a:solidFill>
                <a:latin typeface="Calibri" pitchFamily="34" charset="0"/>
                <a:cs typeface="Calibri" pitchFamily="34" charset="0"/>
              </a:rPr>
              <a:t>SE</a:t>
            </a:r>
            <a:r>
              <a:rPr lang="de-DE" sz="2000" smtClean="0">
                <a:solidFill>
                  <a:srgbClr val="0066CC"/>
                </a:solidFill>
                <a:latin typeface="Calibri" pitchFamily="34" charset="0"/>
                <a:cs typeface="Calibri" pitchFamily="34" charset="0"/>
              </a:rPr>
              <a:t>/Entwurf</a:t>
            </a:r>
            <a:endParaRPr lang="de-DE" sz="2000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58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7524328" cy="41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2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Prinzip</a:t>
            </a:r>
            <a:r>
              <a:rPr lang="en-US" dirty="0" smtClean="0"/>
              <a:t>:</a:t>
            </a:r>
            <a:r>
              <a:rPr lang="de-DE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Separation of Concerns (</a:t>
            </a:r>
            <a:r>
              <a:rPr lang="en-US" dirty="0" err="1" smtClean="0">
                <a:solidFill>
                  <a:srgbClr val="0070C0"/>
                </a:solidFill>
              </a:rPr>
              <a:t>SoC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Separation of Concerns </a:t>
            </a:r>
            <a:r>
              <a:rPr lang="de-DE" dirty="0" smtClean="0"/>
              <a:t>= Trennung von Zuständigkeiten</a:t>
            </a:r>
          </a:p>
          <a:p>
            <a:r>
              <a:rPr lang="de-DE" dirty="0" smtClean="0"/>
              <a:t>Jedes „Modul“ sollte nur für einen </a:t>
            </a:r>
            <a:r>
              <a:rPr lang="de-DE" b="1" dirty="0" smtClean="0"/>
              <a:t>bestimmten</a:t>
            </a:r>
            <a:r>
              <a:rPr lang="de-DE" dirty="0" smtClean="0"/>
              <a:t> Aufgabenbereich zuständig sein</a:t>
            </a:r>
          </a:p>
          <a:p>
            <a:r>
              <a:rPr lang="de-DE" dirty="0" smtClean="0"/>
              <a:t>Führt zu einer Verbesserung</a:t>
            </a:r>
          </a:p>
          <a:p>
            <a:pPr lvl="1"/>
            <a:r>
              <a:rPr lang="de-DE" dirty="0" smtClean="0"/>
              <a:t>des Verständnisses</a:t>
            </a:r>
          </a:p>
          <a:p>
            <a:pPr lvl="1"/>
            <a:r>
              <a:rPr lang="de-DE" dirty="0" smtClean="0"/>
              <a:t>der Wiederverwendbarkeit</a:t>
            </a:r>
          </a:p>
          <a:p>
            <a:pPr lvl="1"/>
            <a:r>
              <a:rPr lang="de-DE" dirty="0" smtClean="0"/>
              <a:t>der Wartbarkeit / Evolution</a:t>
            </a:r>
          </a:p>
          <a:p>
            <a:endParaRPr lang="de-DE" dirty="0" smtClean="0"/>
          </a:p>
          <a:p>
            <a:r>
              <a:rPr lang="de-DE" dirty="0" smtClean="0"/>
              <a:t>Wichtige Beispiele des </a:t>
            </a:r>
            <a:r>
              <a:rPr lang="de-DE" dirty="0" err="1" smtClean="0"/>
              <a:t>SoC</a:t>
            </a:r>
            <a:r>
              <a:rPr lang="de-DE" dirty="0" smtClean="0"/>
              <a:t>-Prinzips: </a:t>
            </a:r>
          </a:p>
          <a:p>
            <a:pPr lvl="1"/>
            <a:r>
              <a:rPr lang="de-DE" dirty="0" smtClean="0"/>
              <a:t>Trennung von </a:t>
            </a:r>
            <a:r>
              <a:rPr lang="de-DE" b="1" dirty="0" err="1" smtClean="0"/>
              <a:t>Fachlichkeit</a:t>
            </a:r>
            <a:r>
              <a:rPr lang="de-DE" dirty="0" smtClean="0"/>
              <a:t> und </a:t>
            </a:r>
            <a:r>
              <a:rPr lang="de-DE" b="1" dirty="0" smtClean="0"/>
              <a:t>Technologie</a:t>
            </a:r>
          </a:p>
          <a:p>
            <a:pPr lvl="1"/>
            <a:r>
              <a:rPr lang="de-DE" dirty="0" smtClean="0"/>
              <a:t>Trennung von </a:t>
            </a:r>
            <a:r>
              <a:rPr lang="de-DE" b="1" dirty="0" smtClean="0"/>
              <a:t>Funktion</a:t>
            </a:r>
            <a:r>
              <a:rPr lang="de-DE" dirty="0" smtClean="0"/>
              <a:t> und </a:t>
            </a:r>
            <a:r>
              <a:rPr lang="de-DE" b="1" dirty="0" smtClean="0"/>
              <a:t>Interaktion</a:t>
            </a:r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70C0"/>
                </a:solidFill>
              </a:rPr>
              <a:t>Beispiel</a:t>
            </a:r>
            <a:r>
              <a:rPr lang="de-DE" dirty="0" smtClean="0"/>
              <a:t>: Verletzung des </a:t>
            </a:r>
            <a:r>
              <a:rPr lang="de-DE" dirty="0" err="1" smtClean="0"/>
              <a:t>SoC</a:t>
            </a:r>
            <a:r>
              <a:rPr lang="de-DE" dirty="0" smtClean="0"/>
              <a:t>-Prinzips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Programm hat immer mehrere Aufgaben, unter anderem:</a:t>
            </a:r>
          </a:p>
          <a:p>
            <a:pPr lvl="1"/>
            <a:r>
              <a:rPr lang="de-DE" dirty="0" smtClean="0"/>
              <a:t>Realisierung der eigentlichen fachlichen Funktionalität</a:t>
            </a:r>
          </a:p>
          <a:p>
            <a:pPr lvl="1"/>
            <a:r>
              <a:rPr lang="de-DE" dirty="0" smtClean="0"/>
              <a:t>Realisierung der Interaktion mit dem Benutzer (GUI-Code, Druck, usw.)</a:t>
            </a:r>
          </a:p>
          <a:p>
            <a:pPr lvl="1"/>
            <a:r>
              <a:rPr lang="de-DE" dirty="0" smtClean="0"/>
              <a:t>Realisierung einer Datenbank-Anbindung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Funktion und Interaktion, sowie Fachlichkeit und Technik sollten strikt voneinander getrennt werden!</a:t>
            </a:r>
          </a:p>
          <a:p>
            <a:endParaRPr lang="de-DE" dirty="0" smtClean="0">
              <a:solidFill>
                <a:srgbClr val="C00000"/>
              </a:solidFill>
            </a:endParaRPr>
          </a:p>
          <a:p>
            <a:endParaRPr lang="de-DE" dirty="0" smtClean="0">
              <a:solidFill>
                <a:srgbClr val="C00000"/>
              </a:solidFill>
            </a:endParaRPr>
          </a:p>
          <a:p>
            <a:endParaRPr lang="de-DE" dirty="0" smtClean="0">
              <a:solidFill>
                <a:srgbClr val="C00000"/>
              </a:solidFill>
            </a:endParaRPr>
          </a:p>
          <a:p>
            <a:endParaRPr lang="de-DE" dirty="0" smtClean="0">
              <a:solidFill>
                <a:srgbClr val="C00000"/>
              </a:solidFill>
            </a:endParaRPr>
          </a:p>
          <a:p>
            <a:endParaRPr lang="de-DE" dirty="0" smtClean="0">
              <a:solidFill>
                <a:srgbClr val="C00000"/>
              </a:solidFill>
            </a:endParaRPr>
          </a:p>
          <a:p>
            <a:endParaRPr lang="de-DE" dirty="0" smtClean="0">
              <a:solidFill>
                <a:srgbClr val="C00000"/>
              </a:solidFill>
            </a:endParaRPr>
          </a:p>
          <a:p>
            <a:r>
              <a:rPr lang="de-DE" sz="1800" dirty="0" smtClean="0"/>
              <a:t>Viele RAD (Rapid Application Development)-Tools verletzen dieses Prinzip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14348" y="3786190"/>
            <a:ext cx="6912056" cy="2123658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void Button_Registrieren_Click(…)</a:t>
            </a:r>
            <a:b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 </a:t>
            </a:r>
            <a:b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bool vorhanden = ExecSQL(“SELECT COUNT(*) FROM KUNDEN WHERE “ + …);</a:t>
            </a:r>
            <a:b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if (!vorhanden) {</a:t>
            </a:r>
            <a:b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 int rabattStufe = feldRabatt.Value + …;</a:t>
            </a:r>
            <a:b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 VersicherungsKlasse versKlasse;</a:t>
            </a:r>
            <a:b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 if (textBoxKundendaten.Value=…) { versKlasse = … } else …</a:t>
            </a:r>
            <a:b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 ExecSQL(“INSERT INTO KUNDE VALUES (…)”);     </a:t>
            </a:r>
            <a:b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} else …</a:t>
            </a:r>
            <a:b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2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2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sp>
        <p:nvSpPr>
          <p:cNvPr id="9" name="Multiplizieren 8"/>
          <p:cNvSpPr/>
          <p:nvPr/>
        </p:nvSpPr>
        <p:spPr bwMode="auto">
          <a:xfrm>
            <a:off x="7000892" y="5000636"/>
            <a:ext cx="1071570" cy="1143008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8992" y="2357430"/>
            <a:ext cx="4714908" cy="359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hteck 4"/>
          <p:cNvSpPr/>
          <p:nvPr/>
        </p:nvSpPr>
        <p:spPr bwMode="auto">
          <a:xfrm>
            <a:off x="3286116" y="2214554"/>
            <a:ext cx="2428892" cy="1000132"/>
          </a:xfrm>
          <a:prstGeom prst="rect">
            <a:avLst/>
          </a:prstGeom>
          <a:solidFill>
            <a:srgbClr val="FFC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286116" y="3214686"/>
            <a:ext cx="1714512" cy="357190"/>
          </a:xfrm>
          <a:prstGeom prst="rect">
            <a:avLst/>
          </a:prstGeom>
          <a:solidFill>
            <a:srgbClr val="FFC000">
              <a:alpha val="2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70C0"/>
                </a:solidFill>
              </a:rPr>
              <a:t>Hier</a:t>
            </a:r>
            <a:r>
              <a:rPr lang="de-DE" dirty="0" smtClean="0"/>
              <a:t> ist die Struktur und Wartung!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3357554" y="3571876"/>
            <a:ext cx="1714512" cy="2214578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072066" y="4786322"/>
            <a:ext cx="285752" cy="1000132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5072066" y="3214686"/>
            <a:ext cx="1357322" cy="1643074"/>
          </a:xfrm>
          <a:prstGeom prst="rect">
            <a:avLst/>
          </a:prstGeom>
          <a:solidFill>
            <a:schemeClr val="accent2">
              <a:lumMod val="20000"/>
              <a:lumOff val="80000"/>
              <a:alpha val="3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6429388" y="4000504"/>
            <a:ext cx="1857388" cy="2071702"/>
          </a:xfrm>
          <a:prstGeom prst="rect">
            <a:avLst/>
          </a:prstGeom>
          <a:solidFill>
            <a:srgbClr val="FF00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6429388" y="2357430"/>
            <a:ext cx="1857388" cy="1643074"/>
          </a:xfrm>
          <a:prstGeom prst="rect">
            <a:avLst/>
          </a:prstGeom>
          <a:solidFill>
            <a:srgbClr val="FFFF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6000760" y="2357430"/>
            <a:ext cx="428628" cy="785818"/>
          </a:xfrm>
          <a:prstGeom prst="rect">
            <a:avLst/>
          </a:prstGeom>
          <a:solidFill>
            <a:srgbClr val="FFFF00">
              <a:alpha val="3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786182" y="2714620"/>
            <a:ext cx="1571264" cy="276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de-DE" sz="1200" b="1" dirty="0" smtClean="0"/>
              <a:t>Kundenverwaltung</a:t>
            </a:r>
            <a:endParaRPr lang="de-DE" sz="1200" b="1" dirty="0"/>
          </a:p>
        </p:txBody>
      </p:sp>
      <p:sp>
        <p:nvSpPr>
          <p:cNvPr id="14" name="Rechteck 13"/>
          <p:cNvSpPr/>
          <p:nvPr/>
        </p:nvSpPr>
        <p:spPr>
          <a:xfrm>
            <a:off x="6286512" y="2714620"/>
            <a:ext cx="1763624" cy="276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de-DE" sz="1200" b="1" dirty="0" smtClean="0"/>
              <a:t>Auftragsmanagement</a:t>
            </a:r>
            <a:endParaRPr lang="de-DE" sz="1200" b="1" dirty="0"/>
          </a:p>
        </p:txBody>
      </p:sp>
      <p:sp>
        <p:nvSpPr>
          <p:cNvPr id="15" name="Rechteck 14"/>
          <p:cNvSpPr/>
          <p:nvPr/>
        </p:nvSpPr>
        <p:spPr>
          <a:xfrm>
            <a:off x="6572264" y="4857760"/>
            <a:ext cx="1492717" cy="276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de-DE" sz="1200" b="1" dirty="0" smtClean="0"/>
              <a:t>Rechnungswesen</a:t>
            </a:r>
            <a:endParaRPr lang="de-DE" sz="1200" b="1" dirty="0"/>
          </a:p>
        </p:txBody>
      </p:sp>
      <p:sp>
        <p:nvSpPr>
          <p:cNvPr id="16" name="Rechteck 15"/>
          <p:cNvSpPr/>
          <p:nvPr/>
        </p:nvSpPr>
        <p:spPr>
          <a:xfrm>
            <a:off x="3929058" y="4500570"/>
            <a:ext cx="776175" cy="276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de-DE" sz="1200" b="1" dirty="0" smtClean="0"/>
              <a:t>Logistik</a:t>
            </a:r>
            <a:endParaRPr lang="de-DE" sz="1200" b="1" dirty="0"/>
          </a:p>
        </p:txBody>
      </p:sp>
      <p:sp>
        <p:nvSpPr>
          <p:cNvPr id="17" name="Rechteck 16"/>
          <p:cNvSpPr/>
          <p:nvPr/>
        </p:nvSpPr>
        <p:spPr>
          <a:xfrm>
            <a:off x="5286380" y="3786190"/>
            <a:ext cx="740908" cy="2769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de-DE" sz="1200" b="1" dirty="0" smtClean="0"/>
              <a:t>Einkauf</a:t>
            </a:r>
            <a:endParaRPr lang="de-DE" sz="1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2714620"/>
            <a:ext cx="17526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Pfeil nach links 19"/>
          <p:cNvSpPr/>
          <p:nvPr/>
        </p:nvSpPr>
        <p:spPr bwMode="auto">
          <a:xfrm>
            <a:off x="2357422" y="3000372"/>
            <a:ext cx="785818" cy="1214446"/>
          </a:xfrm>
          <a:prstGeom prst="leftArrow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feld 3"/>
          <p:cNvSpPr txBox="1">
            <a:spLocks noChangeArrowheads="1"/>
          </p:cNvSpPr>
          <p:nvPr/>
        </p:nvSpPr>
        <p:spPr bwMode="auto">
          <a:xfrm>
            <a:off x="357158" y="5874460"/>
            <a:ext cx="4714908" cy="646331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800" b="1" dirty="0" smtClean="0">
                <a:latin typeface="+mn-lt"/>
              </a:rPr>
              <a:t>deshalb: Klassen sind als Einheit des Software-Entwurfs </a:t>
            </a:r>
            <a:r>
              <a:rPr lang="de-DE" sz="1800" b="1" u="sng" dirty="0" smtClean="0">
                <a:latin typeface="+mn-lt"/>
              </a:rPr>
              <a:t>viel zu klein</a:t>
            </a:r>
            <a:r>
              <a:rPr lang="de-DE" sz="1800" b="1" dirty="0" smtClean="0">
                <a:latin typeface="+mn-lt"/>
              </a:rPr>
              <a:t>!</a:t>
            </a:r>
          </a:p>
        </p:txBody>
      </p:sp>
      <p:pic>
        <p:nvPicPr>
          <p:cNvPr id="22" name="Picture 2" descr="C:\Users\sarstedt\AppData\Local\Microsoft\Windows\Temporary Internet Files\Content.IE5\R1DVEW14\MCj04113200000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5731584"/>
            <a:ext cx="1143008" cy="912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Technische Systeme bestehen aus </a:t>
            </a:r>
            <a:r>
              <a:rPr lang="de-DE" b="1" dirty="0" smtClean="0"/>
              <a:t>Komponenten</a:t>
            </a:r>
          </a:p>
          <a:p>
            <a:pPr>
              <a:buNone/>
            </a:pPr>
            <a:endParaRPr lang="de-DE" dirty="0"/>
          </a:p>
        </p:txBody>
      </p:sp>
      <p:pic>
        <p:nvPicPr>
          <p:cNvPr id="152578" name="Picture 2" descr="Ca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2571744"/>
            <a:ext cx="3333575" cy="2238372"/>
          </a:xfrm>
          <a:prstGeom prst="rect">
            <a:avLst/>
          </a:prstGeom>
          <a:noFill/>
        </p:spPr>
      </p:pic>
      <p:pic>
        <p:nvPicPr>
          <p:cNvPr id="152579" name="Picture 3" descr="C:\Users\sarstedt\AppData\Local\Microsoft\Windows\Temporary Internet Files\Content.IE5\IFQJ31MH\MPj04054000000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868" y="5072074"/>
            <a:ext cx="1700202" cy="1214430"/>
          </a:xfrm>
          <a:prstGeom prst="rect">
            <a:avLst/>
          </a:prstGeom>
          <a:noFill/>
        </p:spPr>
      </p:pic>
      <p:pic>
        <p:nvPicPr>
          <p:cNvPr id="152582" name="Picture 6" descr="http://www.duw.de/Picture_Pool/2095570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2976" y="5143512"/>
            <a:ext cx="1109729" cy="890581"/>
          </a:xfrm>
          <a:prstGeom prst="rect">
            <a:avLst/>
          </a:prstGeom>
          <a:noFill/>
        </p:spPr>
      </p:pic>
      <p:pic>
        <p:nvPicPr>
          <p:cNvPr id="152584" name="Picture 8" descr="http://www.hondaholics.ch/div_pics/kupplu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00826" y="2428868"/>
            <a:ext cx="1199440" cy="971546"/>
          </a:xfrm>
          <a:prstGeom prst="rect">
            <a:avLst/>
          </a:prstGeom>
          <a:noFill/>
        </p:spPr>
      </p:pic>
      <p:pic>
        <p:nvPicPr>
          <p:cNvPr id="152586" name="Picture 10" descr="http://www.vwcorrado.de/pic/bremse_s2_sw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720" y="3357562"/>
            <a:ext cx="1071570" cy="1071570"/>
          </a:xfrm>
          <a:prstGeom prst="rect">
            <a:avLst/>
          </a:prstGeom>
          <a:noFill/>
        </p:spPr>
      </p:pic>
      <p:pic>
        <p:nvPicPr>
          <p:cNvPr id="152588" name="Picture 12" descr="http://www.carbuilt.de/motor.2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5786445" y="3857628"/>
            <a:ext cx="1541033" cy="1785950"/>
          </a:xfrm>
          <a:prstGeom prst="rect">
            <a:avLst/>
          </a:prstGeom>
          <a:noFill/>
        </p:spPr>
      </p:pic>
      <p:cxnSp>
        <p:nvCxnSpPr>
          <p:cNvPr id="12" name="Gerade Verbindung 11"/>
          <p:cNvCxnSpPr/>
          <p:nvPr/>
        </p:nvCxnSpPr>
        <p:spPr bwMode="auto">
          <a:xfrm flipV="1">
            <a:off x="5643570" y="2928934"/>
            <a:ext cx="785818" cy="1428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Gerade Verbindung 12"/>
          <p:cNvCxnSpPr/>
          <p:nvPr/>
        </p:nvCxnSpPr>
        <p:spPr bwMode="auto">
          <a:xfrm>
            <a:off x="4857752" y="4071942"/>
            <a:ext cx="857256" cy="5715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5" name="Gerade Verbindung 14"/>
          <p:cNvCxnSpPr/>
          <p:nvPr/>
        </p:nvCxnSpPr>
        <p:spPr bwMode="auto">
          <a:xfrm rot="16200000" flipH="1">
            <a:off x="3786182" y="4643446"/>
            <a:ext cx="642942" cy="3571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Gerade Verbindung 16"/>
          <p:cNvCxnSpPr/>
          <p:nvPr/>
        </p:nvCxnSpPr>
        <p:spPr bwMode="auto">
          <a:xfrm rot="10800000" flipV="1">
            <a:off x="2000232" y="4572008"/>
            <a:ext cx="642942" cy="5000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Gerade Verbindung 18"/>
          <p:cNvCxnSpPr/>
          <p:nvPr/>
        </p:nvCxnSpPr>
        <p:spPr bwMode="auto">
          <a:xfrm rot="10800000">
            <a:off x="1428728" y="3857628"/>
            <a:ext cx="857256" cy="714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Auto besteht aus vielen Bestandteilen:</a:t>
            </a:r>
          </a:p>
          <a:p>
            <a:pPr lvl="1"/>
            <a:r>
              <a:rPr lang="de-DE" dirty="0" smtClean="0"/>
              <a:t>diese Komponenten wirken sinnvoll </a:t>
            </a:r>
            <a:r>
              <a:rPr lang="de-DE" b="1" dirty="0" smtClean="0"/>
              <a:t>zusammen</a:t>
            </a:r>
          </a:p>
          <a:p>
            <a:pPr lvl="1"/>
            <a:r>
              <a:rPr lang="de-DE" dirty="0" smtClean="0"/>
              <a:t>sind jedoch </a:t>
            </a:r>
            <a:r>
              <a:rPr lang="de-DE" b="1" dirty="0" smtClean="0"/>
              <a:t>weitgehend unabhängig</a:t>
            </a:r>
          </a:p>
          <a:p>
            <a:r>
              <a:rPr lang="de-DE" dirty="0" smtClean="0"/>
              <a:t>Eine Kupplung ist leicht </a:t>
            </a:r>
            <a:r>
              <a:rPr lang="de-DE" b="1" dirty="0" smtClean="0"/>
              <a:t>austauschbar</a:t>
            </a:r>
            <a:r>
              <a:rPr lang="de-DE" dirty="0" smtClean="0"/>
              <a:t>, denn sie hat nur </a:t>
            </a:r>
            <a:r>
              <a:rPr lang="de-DE" b="1" dirty="0" smtClean="0"/>
              <a:t>einfache</a:t>
            </a:r>
            <a:r>
              <a:rPr lang="de-DE" dirty="0" smtClean="0"/>
              <a:t> </a:t>
            </a:r>
            <a:r>
              <a:rPr lang="de-DE" b="1" dirty="0" smtClean="0"/>
              <a:t>Schnittstellen</a:t>
            </a:r>
            <a:r>
              <a:rPr lang="de-DE" dirty="0" smtClean="0"/>
              <a:t> zu benachbarten Komponenten (Motor, Getriebe)</a:t>
            </a:r>
          </a:p>
          <a:p>
            <a:r>
              <a:rPr lang="de-DE" dirty="0" smtClean="0"/>
              <a:t>Heutige Programmiersprachen kennen das Konzept der Komponenten nicht oder nur in einer versteckten Form </a:t>
            </a:r>
            <a:r>
              <a:rPr lang="de-DE" dirty="0" smtClean="0">
                <a:sym typeface="Wingdings" pitchFamily="2" charset="2"/>
              </a:rPr>
              <a:t></a:t>
            </a:r>
            <a:endParaRPr lang="de-DE" dirty="0" smtClean="0"/>
          </a:p>
          <a:p>
            <a:pPr lvl="1"/>
            <a:r>
              <a:rPr lang="de-DE" dirty="0" smtClean="0"/>
              <a:t>DLLs / </a:t>
            </a:r>
            <a:r>
              <a:rPr lang="de-DE" dirty="0" err="1" smtClean="0"/>
              <a:t>shared</a:t>
            </a:r>
            <a:r>
              <a:rPr lang="de-DE" dirty="0" smtClean="0"/>
              <a:t> </a:t>
            </a:r>
            <a:r>
              <a:rPr lang="de-DE" dirty="0" err="1" smtClean="0"/>
              <a:t>libraries</a:t>
            </a:r>
            <a:r>
              <a:rPr lang="de-DE" dirty="0" smtClean="0"/>
              <a:t> (C und C++)</a:t>
            </a:r>
          </a:p>
          <a:p>
            <a:pPr lvl="1"/>
            <a:r>
              <a:rPr lang="de-DE" dirty="0" smtClean="0"/>
              <a:t>Pakete / </a:t>
            </a:r>
            <a:r>
              <a:rPr lang="de-DE" dirty="0" err="1" smtClean="0"/>
              <a:t>jar-files</a:t>
            </a:r>
            <a:r>
              <a:rPr lang="de-DE" dirty="0" smtClean="0"/>
              <a:t> (Java)</a:t>
            </a:r>
          </a:p>
          <a:p>
            <a:pPr lvl="1"/>
            <a:r>
              <a:rPr lang="de-DE" dirty="0" err="1" smtClean="0"/>
              <a:t>Assemblies</a:t>
            </a:r>
            <a:r>
              <a:rPr lang="de-DE" dirty="0" smtClean="0"/>
              <a:t> (C#)</a:t>
            </a:r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Merkmale einer Komponente nach Siedersleben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28662" y="2285992"/>
            <a:ext cx="7000924" cy="31700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1" indent="-342900" algn="l">
              <a:buAutoNum type="arabicPeriod"/>
            </a:pPr>
            <a:r>
              <a:rPr lang="de-DE" sz="1600" dirty="0" smtClean="0"/>
              <a:t>Eine Komponente </a:t>
            </a:r>
            <a:r>
              <a:rPr lang="de-DE" sz="1600" b="1" dirty="0" smtClean="0">
                <a:solidFill>
                  <a:srgbClr val="0070C0"/>
                </a:solidFill>
              </a:rPr>
              <a:t>exportiert </a:t>
            </a:r>
            <a:r>
              <a:rPr lang="de-DE" sz="1600" dirty="0" smtClean="0"/>
              <a:t>eine oder mehrere Schnittstellen, sie im Sinne eines Vertrages garantiert sind.</a:t>
            </a:r>
          </a:p>
          <a:p>
            <a:pPr marL="342900" lvl="1" indent="-342900" algn="l">
              <a:buAutoNum type="arabicPeriod"/>
            </a:pPr>
            <a:r>
              <a:rPr lang="de-DE" sz="1600" dirty="0" smtClean="0"/>
              <a:t>Sie </a:t>
            </a:r>
            <a:r>
              <a:rPr lang="de-DE" sz="1600" b="1" dirty="0" smtClean="0">
                <a:solidFill>
                  <a:srgbClr val="0070C0"/>
                </a:solidFill>
              </a:rPr>
              <a:t>importiert </a:t>
            </a:r>
            <a:r>
              <a:rPr lang="de-DE" sz="1600" dirty="0" smtClean="0"/>
              <a:t>andere Schnittstellen. Sie ist erst lauffähig, wenn die importierten Schnittstellen zur Verfügung stehen.</a:t>
            </a:r>
          </a:p>
          <a:p>
            <a:pPr marL="342900" lvl="1" indent="-342900" algn="l">
              <a:buAutoNum type="arabicPeriod"/>
            </a:pPr>
            <a:r>
              <a:rPr lang="de-DE" sz="1600" dirty="0" smtClean="0"/>
              <a:t>Sie </a:t>
            </a:r>
            <a:r>
              <a:rPr lang="de-DE" sz="1600" b="1" dirty="0" smtClean="0">
                <a:solidFill>
                  <a:srgbClr val="0070C0"/>
                </a:solidFill>
              </a:rPr>
              <a:t>versteckt </a:t>
            </a:r>
            <a:r>
              <a:rPr lang="de-DE" sz="1600" dirty="0" smtClean="0"/>
              <a:t>ihre Implementierung.</a:t>
            </a:r>
          </a:p>
          <a:p>
            <a:pPr marL="342900" lvl="1" indent="-342900" algn="l">
              <a:buAutoNum type="arabicPeriod"/>
            </a:pPr>
            <a:r>
              <a:rPr lang="de-DE" sz="1600" dirty="0" smtClean="0"/>
              <a:t>Sie eignet sich als Einheit der </a:t>
            </a:r>
            <a:r>
              <a:rPr lang="de-DE" sz="1600" b="1" dirty="0" smtClean="0">
                <a:solidFill>
                  <a:srgbClr val="0070C0"/>
                </a:solidFill>
              </a:rPr>
              <a:t>Wiederverwendung</a:t>
            </a:r>
            <a:r>
              <a:rPr lang="de-DE" sz="1600" dirty="0" smtClean="0"/>
              <a:t>.</a:t>
            </a:r>
          </a:p>
          <a:p>
            <a:pPr marL="342900" lvl="1" indent="-342900" algn="l">
              <a:buAutoNum type="arabicPeriod"/>
            </a:pPr>
            <a:r>
              <a:rPr lang="de-DE" sz="1600" dirty="0" smtClean="0"/>
              <a:t>Komponenten können andere (Sub-)Komponenten enthalten. Man kann Komponenten somit über beliebig viele Stufen </a:t>
            </a:r>
            <a:r>
              <a:rPr lang="de-DE" sz="1600" b="1" dirty="0" smtClean="0">
                <a:solidFill>
                  <a:srgbClr val="0070C0"/>
                </a:solidFill>
              </a:rPr>
              <a:t>komponieren</a:t>
            </a:r>
            <a:r>
              <a:rPr lang="de-DE" sz="1600" dirty="0" smtClean="0"/>
              <a:t>.</a:t>
            </a:r>
          </a:p>
          <a:p>
            <a:pPr marL="342900" lvl="1" indent="-342900" algn="l">
              <a:buAutoNum type="arabicPeriod"/>
            </a:pPr>
            <a:r>
              <a:rPr lang="de-DE" sz="1600" dirty="0" smtClean="0"/>
              <a:t>Die Komponente ist neben der Schnittstelle die </a:t>
            </a:r>
            <a:r>
              <a:rPr lang="de-DE" sz="1600" b="1" dirty="0" smtClean="0">
                <a:solidFill>
                  <a:srgbClr val="0070C0"/>
                </a:solidFill>
              </a:rPr>
              <a:t>wesentliche Einheit </a:t>
            </a:r>
            <a:r>
              <a:rPr lang="de-DE" sz="1600" dirty="0" smtClean="0"/>
              <a:t>des Entwurfs, der Implementierung und damit der Planung.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2857496"/>
            <a:ext cx="8458200" cy="3524254"/>
          </a:xfrm>
        </p:spPr>
        <p:txBody>
          <a:bodyPr/>
          <a:lstStyle/>
          <a:p>
            <a:r>
              <a:rPr lang="de-DE" dirty="0" smtClean="0"/>
              <a:t>Wie unterscheidet man sinnvolle und weniger sinnvolle Komponenten?</a:t>
            </a:r>
          </a:p>
          <a:p>
            <a:pPr lvl="1"/>
            <a:r>
              <a:rPr lang="de-DE" dirty="0" smtClean="0"/>
              <a:t>Geschick und Erfahrung des Architekten sind gefragt</a:t>
            </a:r>
          </a:p>
          <a:p>
            <a:pPr lvl="1"/>
            <a:r>
              <a:rPr lang="de-DE" dirty="0" smtClean="0"/>
              <a:t>Gestaltungsprinzipien durch Klassifikation (→ später)</a:t>
            </a:r>
          </a:p>
          <a:p>
            <a:r>
              <a:rPr lang="de-DE" dirty="0" smtClean="0"/>
              <a:t>Die „Extreme“ vermeiden:</a:t>
            </a:r>
          </a:p>
          <a:p>
            <a:pPr lvl="1"/>
            <a:r>
              <a:rPr lang="de-DE" dirty="0" smtClean="0"/>
              <a:t>Klassen sind keine Komponenten!</a:t>
            </a:r>
          </a:p>
          <a:p>
            <a:pPr lvl="1"/>
            <a:r>
              <a:rPr lang="de-DE" dirty="0" smtClean="0"/>
              <a:t>Layer/Schichten (GUI, Applikation, Persistenz, …) reichen nicht als „Komponenten“!</a:t>
            </a:r>
          </a:p>
          <a:p>
            <a:r>
              <a:rPr lang="de-DE" dirty="0" smtClean="0"/>
              <a:t>Ein System ohne </a:t>
            </a:r>
            <a:r>
              <a:rPr lang="de-DE" b="1" dirty="0" smtClean="0"/>
              <a:t>überzeugende</a:t>
            </a:r>
            <a:r>
              <a:rPr lang="de-DE" dirty="0" smtClean="0"/>
              <a:t> Komponentenstruktur </a:t>
            </a:r>
            <a:r>
              <a:rPr lang="de-DE" dirty="0" smtClean="0">
                <a:solidFill>
                  <a:srgbClr val="FF0000"/>
                </a:solidFill>
              </a:rPr>
              <a:t>kann nicht gut sein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4" name="Textfeld 3"/>
          <p:cNvSpPr txBox="1">
            <a:spLocks noChangeArrowheads="1"/>
          </p:cNvSpPr>
          <p:nvPr/>
        </p:nvSpPr>
        <p:spPr bwMode="auto">
          <a:xfrm>
            <a:off x="785786" y="1857364"/>
            <a:ext cx="7215238" cy="646331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800" b="1" dirty="0" smtClean="0">
                <a:latin typeface="+mn-lt"/>
              </a:rPr>
              <a:t>Die erste Frage des Entwurfs sollte lauten:</a:t>
            </a:r>
            <a:br>
              <a:rPr lang="de-DE" sz="1800" b="1" dirty="0" smtClean="0">
                <a:latin typeface="+mn-lt"/>
              </a:rPr>
            </a:br>
            <a:r>
              <a:rPr lang="de-DE" sz="1800" b="1" dirty="0" smtClean="0">
                <a:latin typeface="+mn-lt"/>
              </a:rPr>
              <a:t>Aus welchen Komponenten besteht das System?</a:t>
            </a:r>
            <a:endParaRPr lang="de-DE" sz="1800" b="1" dirty="0">
              <a:latin typeface="+mn-lt"/>
            </a:endParaRPr>
          </a:p>
        </p:txBody>
      </p:sp>
      <p:pic>
        <p:nvPicPr>
          <p:cNvPr id="5" name="Picture 2" descr="C:\Users\sarstedt\AppData\Local\Microsoft\Windows\Temporary Internet Files\Content.IE5\R1DVEW14\MCj0411320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20" y="1928802"/>
            <a:ext cx="895208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Komponenten haben eine </a:t>
            </a:r>
            <a:r>
              <a:rPr lang="de-DE" b="1" dirty="0" smtClean="0"/>
              <a:t>Außensicht</a:t>
            </a:r>
            <a:r>
              <a:rPr lang="de-DE" dirty="0" smtClean="0"/>
              <a:t> und eine </a:t>
            </a:r>
            <a:r>
              <a:rPr lang="de-DE" b="1" dirty="0" smtClean="0"/>
              <a:t>Innensicht</a:t>
            </a:r>
          </a:p>
          <a:p>
            <a:r>
              <a:rPr lang="de-DE" dirty="0" smtClean="0">
                <a:solidFill>
                  <a:srgbClr val="0070C0"/>
                </a:solidFill>
              </a:rPr>
              <a:t>Außensicht</a:t>
            </a:r>
          </a:p>
          <a:p>
            <a:pPr lvl="1"/>
            <a:r>
              <a:rPr lang="de-DE" dirty="0" smtClean="0"/>
              <a:t>Welche Schnittstellen definiert und verwendet die Komponente?</a:t>
            </a:r>
          </a:p>
          <a:p>
            <a:endParaRPr lang="de-DE" dirty="0" smtClean="0">
              <a:solidFill>
                <a:srgbClr val="0070C0"/>
              </a:solidFill>
            </a:endParaRPr>
          </a:p>
          <a:p>
            <a:endParaRPr lang="de-DE" dirty="0" smtClean="0">
              <a:solidFill>
                <a:srgbClr val="0070C0"/>
              </a:solidFill>
            </a:endParaRPr>
          </a:p>
          <a:p>
            <a:endParaRPr lang="de-DE" dirty="0" smtClean="0">
              <a:solidFill>
                <a:srgbClr val="0070C0"/>
              </a:solidFill>
            </a:endParaRPr>
          </a:p>
          <a:p>
            <a:r>
              <a:rPr lang="de-DE" dirty="0" smtClean="0">
                <a:solidFill>
                  <a:srgbClr val="0070C0"/>
                </a:solidFill>
              </a:rPr>
              <a:t>Innensicht</a:t>
            </a:r>
          </a:p>
          <a:p>
            <a:pPr lvl="1"/>
            <a:r>
              <a:rPr lang="de-DE" dirty="0" smtClean="0"/>
              <a:t>Wie ist der interne Aufbau der Komponente? Welche Anwendungsfälle und Entitäten enthält sie? Wie ist die (interne) Funktionalität strukturiert?</a:t>
            </a:r>
          </a:p>
          <a:p>
            <a:pPr>
              <a:buNone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 bwMode="auto">
          <a:xfrm>
            <a:off x="2000232" y="2928934"/>
            <a:ext cx="2357454" cy="8572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Auftragsverwaltung</a:t>
            </a:r>
          </a:p>
        </p:txBody>
      </p:sp>
      <p:cxnSp>
        <p:nvCxnSpPr>
          <p:cNvPr id="6" name="Gerade Verbindung mit Pfeil 5"/>
          <p:cNvCxnSpPr/>
          <p:nvPr/>
        </p:nvCxnSpPr>
        <p:spPr bwMode="auto">
          <a:xfrm>
            <a:off x="4429124" y="3539969"/>
            <a:ext cx="1357322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" name="Gerade Verbindung mit Pfeil 6"/>
          <p:cNvCxnSpPr/>
          <p:nvPr/>
        </p:nvCxnSpPr>
        <p:spPr bwMode="auto">
          <a:xfrm rot="10800000">
            <a:off x="4429124" y="3182779"/>
            <a:ext cx="1357322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0" name="Rechteck 9"/>
          <p:cNvSpPr/>
          <p:nvPr/>
        </p:nvSpPr>
        <p:spPr>
          <a:xfrm>
            <a:off x="5786446" y="3397093"/>
            <a:ext cx="12394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Kundenverwaltung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5786446" y="3039903"/>
            <a:ext cx="8915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Buchhaltung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 bwMode="auto">
          <a:xfrm>
            <a:off x="1714480" y="4929198"/>
            <a:ext cx="3571900" cy="14287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Auftragsverwaltung</a:t>
            </a:r>
          </a:p>
        </p:txBody>
      </p:sp>
      <p:sp>
        <p:nvSpPr>
          <p:cNvPr id="13" name="Rechteck 12"/>
          <p:cNvSpPr/>
          <p:nvPr/>
        </p:nvSpPr>
        <p:spPr bwMode="auto">
          <a:xfrm>
            <a:off x="2285984" y="5429264"/>
            <a:ext cx="500066" cy="285752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3071802" y="5429264"/>
            <a:ext cx="500066" cy="285752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3071802" y="5929330"/>
            <a:ext cx="500066" cy="285752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Gerade Verbindung 16"/>
          <p:cNvCxnSpPr>
            <a:stCxn id="13" idx="3"/>
            <a:endCxn id="14" idx="1"/>
          </p:cNvCxnSpPr>
          <p:nvPr/>
        </p:nvCxnSpPr>
        <p:spPr bwMode="auto">
          <a:xfrm>
            <a:off x="2786050" y="5572140"/>
            <a:ext cx="28575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 Verbindung 18"/>
          <p:cNvCxnSpPr>
            <a:stCxn id="14" idx="2"/>
            <a:endCxn id="15" idx="0"/>
          </p:cNvCxnSpPr>
          <p:nvPr/>
        </p:nvCxnSpPr>
        <p:spPr bwMode="auto">
          <a:xfrm rot="5400000">
            <a:off x="3214678" y="5822173"/>
            <a:ext cx="21431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hteck 20"/>
          <p:cNvSpPr/>
          <p:nvPr/>
        </p:nvSpPr>
        <p:spPr bwMode="auto">
          <a:xfrm>
            <a:off x="3857620" y="5429264"/>
            <a:ext cx="500066" cy="285752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Gerade Verbindung 22"/>
          <p:cNvCxnSpPr>
            <a:stCxn id="14" idx="3"/>
            <a:endCxn id="21" idx="1"/>
          </p:cNvCxnSpPr>
          <p:nvPr/>
        </p:nvCxnSpPr>
        <p:spPr bwMode="auto">
          <a:xfrm>
            <a:off x="3571868" y="5572140"/>
            <a:ext cx="28575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Gerade Verbindung mit Pfeil 24"/>
          <p:cNvCxnSpPr>
            <a:stCxn id="21" idx="2"/>
            <a:endCxn id="15" idx="3"/>
          </p:cNvCxnSpPr>
          <p:nvPr/>
        </p:nvCxnSpPr>
        <p:spPr bwMode="auto">
          <a:xfrm rot="5400000">
            <a:off x="3661166" y="5625719"/>
            <a:ext cx="357190" cy="5357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pic>
        <p:nvPicPr>
          <p:cNvPr id="153602" name="Picture 2" descr="C:\Users\sarstedt\AppData\Local\Microsoft\Windows\Temporary Internet Files\Content.IE5\QLTFWNNF\MCj0430065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0090" y="3882902"/>
            <a:ext cx="714380" cy="473512"/>
          </a:xfrm>
          <a:prstGeom prst="rect">
            <a:avLst/>
          </a:prstGeom>
          <a:noFill/>
        </p:spPr>
      </p:pic>
      <p:pic>
        <p:nvPicPr>
          <p:cNvPr id="153603" name="Picture 3" descr="C:\Users\sarstedt\AppData\Local\Microsoft\Windows\Temporary Internet Files\Content.IE5\7ASAZGUY\MCj0161938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02166" y="2059930"/>
            <a:ext cx="357190" cy="481791"/>
          </a:xfrm>
          <a:prstGeom prst="rect">
            <a:avLst/>
          </a:prstGeom>
          <a:noFill/>
        </p:spPr>
      </p:pic>
      <p:sp>
        <p:nvSpPr>
          <p:cNvPr id="20" name="Freihandform 19"/>
          <p:cNvSpPr/>
          <p:nvPr/>
        </p:nvSpPr>
        <p:spPr bwMode="auto">
          <a:xfrm>
            <a:off x="2510287" y="5352691"/>
            <a:ext cx="1541252" cy="668547"/>
          </a:xfrm>
          <a:custGeom>
            <a:avLst/>
            <a:gdLst>
              <a:gd name="connsiteX0" fmla="*/ 0 w 1541252"/>
              <a:gd name="connsiteY0" fmla="*/ 219973 h 668547"/>
              <a:gd name="connsiteX1" fmla="*/ 336430 w 1541252"/>
              <a:gd name="connsiteY1" fmla="*/ 21566 h 668547"/>
              <a:gd name="connsiteX2" fmla="*/ 741871 w 1541252"/>
              <a:gd name="connsiteY2" fmla="*/ 202720 h 668547"/>
              <a:gd name="connsiteX3" fmla="*/ 1155939 w 1541252"/>
              <a:gd name="connsiteY3" fmla="*/ 4313 h 668547"/>
              <a:gd name="connsiteX4" fmla="*/ 1509622 w 1541252"/>
              <a:gd name="connsiteY4" fmla="*/ 176841 h 668547"/>
              <a:gd name="connsiteX5" fmla="*/ 966158 w 1541252"/>
              <a:gd name="connsiteY5" fmla="*/ 668547 h 66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1252" h="668547">
                <a:moveTo>
                  <a:pt x="0" y="219973"/>
                </a:moveTo>
                <a:cubicBezTo>
                  <a:pt x="106392" y="122207"/>
                  <a:pt x="212785" y="24441"/>
                  <a:pt x="336430" y="21566"/>
                </a:cubicBezTo>
                <a:cubicBezTo>
                  <a:pt x="460075" y="18691"/>
                  <a:pt x="605286" y="205595"/>
                  <a:pt x="741871" y="202720"/>
                </a:cubicBezTo>
                <a:cubicBezTo>
                  <a:pt x="878456" y="199845"/>
                  <a:pt x="1027981" y="8626"/>
                  <a:pt x="1155939" y="4313"/>
                </a:cubicBezTo>
                <a:cubicBezTo>
                  <a:pt x="1283897" y="0"/>
                  <a:pt x="1541252" y="66135"/>
                  <a:pt x="1509622" y="176841"/>
                </a:cubicBezTo>
                <a:cubicBezTo>
                  <a:pt x="1477992" y="287547"/>
                  <a:pt x="1222075" y="478047"/>
                  <a:pt x="966158" y="668547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 rot="16200000">
            <a:off x="3845498" y="3214686"/>
            <a:ext cx="10294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Schnittstelle(n)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 rot="16200000">
            <a:off x="4785343" y="5508292"/>
            <a:ext cx="10294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Schnittstelle(n)</a:t>
            </a:r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Schnittstellen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Irreführender Begriff: Schnittstellen „schneiden“ nichts „durch“, sondern sie </a:t>
            </a:r>
            <a:r>
              <a:rPr lang="de-DE" b="1" dirty="0" smtClean="0"/>
              <a:t>verbinden</a:t>
            </a:r>
          </a:p>
          <a:p>
            <a:endParaRPr lang="de-DE" dirty="0" smtClean="0"/>
          </a:p>
          <a:p>
            <a:r>
              <a:rPr lang="de-DE" dirty="0" smtClean="0"/>
              <a:t>Dies ist eine Schnittstelle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das auch:</a:t>
            </a:r>
          </a:p>
          <a:p>
            <a:endParaRPr lang="de-DE" dirty="0" smtClean="0"/>
          </a:p>
          <a:p>
            <a:endParaRPr lang="de-DE" dirty="0" smtClean="0"/>
          </a:p>
          <a:p>
            <a:pPr>
              <a:buNone/>
            </a:pPr>
            <a:endParaRPr lang="de-DE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57224" y="3223297"/>
            <a:ext cx="6912056" cy="1277273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ICustomerService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ICustomer[] getCustomers(int plz); 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ICustomer[] getCustomers(string name);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57224" y="5009247"/>
            <a:ext cx="6912056" cy="1277273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abstract class CustomerService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virtual ICustomer[] getCustomers(int plz); 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virtual ICustomer[] getCustomers(string name);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</a:p>
        </p:txBody>
      </p:sp>
      <p:pic>
        <p:nvPicPr>
          <p:cNvPr id="202753" name="Picture 1" descr="C:\Users\sarstedt\AppData\Local\Microsoft\Windows\Temporary Internet Files\Content.IE5\IFQJ31MH\MCj0432594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48" y="1643050"/>
            <a:ext cx="757002" cy="757002"/>
          </a:xfrm>
          <a:prstGeom prst="rect">
            <a:avLst/>
          </a:prstGeom>
          <a:noFill/>
        </p:spPr>
      </p:pic>
      <p:sp>
        <p:nvSpPr>
          <p:cNvPr id="7" name="Multiplizieren 6"/>
          <p:cNvSpPr/>
          <p:nvPr/>
        </p:nvSpPr>
        <p:spPr bwMode="auto">
          <a:xfrm>
            <a:off x="8072462" y="2000240"/>
            <a:ext cx="500066" cy="500066"/>
          </a:xfrm>
          <a:prstGeom prst="mathMultiply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2758" name="Picture 6" descr="C:\Users\sarstedt\AppData\Local\Microsoft\Windows\Temporary Internet Files\Content.IE5\QLTFWNNF\MCj0250669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992" y="2071678"/>
            <a:ext cx="604506" cy="6874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Fachliches Datenmodell</a:t>
            </a:r>
            <a:endParaRPr lang="de-DE" dirty="0"/>
          </a:p>
        </p:txBody>
      </p:sp>
      <p:pic>
        <p:nvPicPr>
          <p:cNvPr id="5" name="Bild 4" descr="Bildschirmfoto 2013-10-09 um 16.41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7753016" cy="44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72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Schnittstellen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und das auch…</a:t>
            </a:r>
            <a:endParaRPr lang="de-DE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2163868"/>
            <a:ext cx="7000924" cy="4146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hteck 4"/>
          <p:cNvSpPr/>
          <p:nvPr/>
        </p:nvSpPr>
        <p:spPr>
          <a:xfrm>
            <a:off x="4240669" y="5643578"/>
            <a:ext cx="4617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b="1" dirty="0" smtClean="0">
                <a:solidFill>
                  <a:srgbClr val="0070C0"/>
                </a:solidFill>
              </a:rPr>
              <a:t>→ Dies ist eine Webservice-Schnittstelle</a:t>
            </a:r>
            <a:endParaRPr lang="de-DE" sz="1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Schnittstellen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Jede Programmschnittstelle (im Ggs. zu Benutzerschnittstellen) definieren Methoden mit den folgenden </a:t>
            </a:r>
            <a:r>
              <a:rPr lang="de-DE" b="1" dirty="0" smtClean="0"/>
              <a:t>Eigenschaften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Gut überlegen und gut dokumentieren!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>
              <a:buNone/>
            </a:pP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971600" y="2564904"/>
            <a:ext cx="7000924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1" indent="-342900" algn="l">
              <a:buClr>
                <a:schemeClr val="tx1"/>
              </a:buClr>
              <a:buAutoNum type="arabicPeriod"/>
            </a:pPr>
            <a:r>
              <a:rPr lang="de-DE" sz="1600" dirty="0" smtClean="0">
                <a:solidFill>
                  <a:srgbClr val="0070C0"/>
                </a:solidFill>
              </a:rPr>
              <a:t>Syntax</a:t>
            </a:r>
            <a:r>
              <a:rPr lang="de-DE" sz="1600" dirty="0" smtClean="0"/>
              <a:t> (Argumente, Rückgabewerte, Ausnahmen)</a:t>
            </a:r>
          </a:p>
          <a:p>
            <a:pPr marL="342900" lvl="1" indent="-342900" algn="l">
              <a:buClr>
                <a:schemeClr val="tx1"/>
              </a:buClr>
              <a:buAutoNum type="arabicPeriod"/>
            </a:pPr>
            <a:r>
              <a:rPr lang="de-DE" sz="1600" dirty="0" smtClean="0">
                <a:solidFill>
                  <a:srgbClr val="0070C0"/>
                </a:solidFill>
              </a:rPr>
              <a:t>Semantik</a:t>
            </a:r>
            <a:r>
              <a:rPr lang="de-DE" sz="1600" dirty="0" smtClean="0"/>
              <a:t> – Was bewirkt die Methode?</a:t>
            </a:r>
          </a:p>
          <a:p>
            <a:pPr marL="342900" lvl="1" indent="-342900" algn="l">
              <a:buClr>
                <a:schemeClr val="tx1"/>
              </a:buClr>
              <a:buAutoNum type="arabicPeriod"/>
            </a:pPr>
            <a:r>
              <a:rPr lang="de-DE" sz="1600" dirty="0" smtClean="0">
                <a:solidFill>
                  <a:srgbClr val="0070C0"/>
                </a:solidFill>
              </a:rPr>
              <a:t>Protokoll</a:t>
            </a:r>
            <a:r>
              <a:rPr lang="de-DE" sz="1600" dirty="0" smtClean="0"/>
              <a:t> – Wie ist die Aufrufreihenfolge der Methoden? Geschieht der Aufruf synchron oder asynchron?</a:t>
            </a:r>
          </a:p>
          <a:p>
            <a:pPr marL="342900" lvl="1" indent="-342900" algn="l">
              <a:buClr>
                <a:schemeClr val="tx1"/>
              </a:buClr>
              <a:buAutoNum type="arabicPeriod"/>
            </a:pPr>
            <a:r>
              <a:rPr lang="de-DE" sz="1600" dirty="0" smtClean="0">
                <a:solidFill>
                  <a:srgbClr val="0070C0"/>
                </a:solidFill>
              </a:rPr>
              <a:t>Nichtfunktionale Eigenschaften </a:t>
            </a:r>
            <a:r>
              <a:rPr lang="de-DE" sz="1600" dirty="0" smtClean="0"/>
              <a:t>– Performance, Robustheit, Verfügbarkeit, Kosten (z. B. bei Webservices), …</a:t>
            </a:r>
            <a:endParaRPr lang="de-DE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UML 2.x Komponentendiagramme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Wie modelliert man die </a:t>
            </a:r>
            <a:r>
              <a:rPr lang="de-DE" b="1" dirty="0" smtClean="0">
                <a:solidFill>
                  <a:srgbClr val="0070C0"/>
                </a:solidFill>
              </a:rPr>
              <a:t>Architektur</a:t>
            </a:r>
            <a:r>
              <a:rPr lang="de-DE" dirty="0" smtClean="0"/>
              <a:t> und </a:t>
            </a:r>
            <a:r>
              <a:rPr lang="de-DE" b="1" dirty="0" smtClean="0">
                <a:solidFill>
                  <a:srgbClr val="0070C0"/>
                </a:solidFill>
              </a:rPr>
              <a:t>Außensicht</a:t>
            </a:r>
            <a:r>
              <a:rPr lang="de-DE" dirty="0" smtClean="0"/>
              <a:t> von Komponenten und Schnittstellen? </a:t>
            </a:r>
            <a:br>
              <a:rPr lang="de-DE" dirty="0" smtClean="0"/>
            </a:br>
            <a:r>
              <a:rPr lang="de-DE" dirty="0" smtClean="0"/>
              <a:t>→ UML 2.x Komponentendiagramme [3]</a:t>
            </a:r>
          </a:p>
          <a:p>
            <a:pPr>
              <a:buNone/>
              <a:defRPr/>
            </a:pP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>
              <a:defRPr/>
            </a:pPr>
            <a:endParaRPr lang="de-DE" dirty="0" smtClean="0"/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9441" y="3071810"/>
            <a:ext cx="4866509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Legende mit Linie 2 5"/>
          <p:cNvSpPr/>
          <p:nvPr/>
        </p:nvSpPr>
        <p:spPr bwMode="auto">
          <a:xfrm>
            <a:off x="4766895" y="3000372"/>
            <a:ext cx="1500198" cy="307777"/>
          </a:xfrm>
          <a:prstGeom prst="borderCallout2">
            <a:avLst>
              <a:gd name="adj1" fmla="val 612"/>
              <a:gd name="adj2" fmla="val -6978"/>
              <a:gd name="adj3" fmla="val 4240"/>
              <a:gd name="adj4" fmla="val -26149"/>
              <a:gd name="adj5" fmla="val 133458"/>
              <a:gd name="adj6" fmla="val -62181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de-DE" sz="1400" i="1" dirty="0" smtClean="0">
                <a:latin typeface="+mj-lt"/>
              </a:rPr>
              <a:t>Komponente</a:t>
            </a:r>
            <a:endParaRPr lang="de-DE" sz="1400" i="1" dirty="0">
              <a:latin typeface="+mj-lt"/>
            </a:endParaRPr>
          </a:p>
        </p:txBody>
      </p:sp>
      <p:sp>
        <p:nvSpPr>
          <p:cNvPr id="13" name="Legende mit Linie 2 12"/>
          <p:cNvSpPr/>
          <p:nvPr/>
        </p:nvSpPr>
        <p:spPr bwMode="auto">
          <a:xfrm>
            <a:off x="4266829" y="3643314"/>
            <a:ext cx="2428892" cy="307777"/>
          </a:xfrm>
          <a:prstGeom prst="borderCallout2">
            <a:avLst>
              <a:gd name="adj1" fmla="val 612"/>
              <a:gd name="adj2" fmla="val -6978"/>
              <a:gd name="adj3" fmla="val 1437"/>
              <a:gd name="adj4" fmla="val -17980"/>
              <a:gd name="adj5" fmla="val 171960"/>
              <a:gd name="adj6" fmla="val -44833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de-DE" sz="1400" i="1" dirty="0" smtClean="0">
                <a:latin typeface="+mj-lt"/>
              </a:rPr>
              <a:t>angebotene Schnittstelle</a:t>
            </a:r>
            <a:endParaRPr lang="de-DE" sz="1400" i="1" dirty="0">
              <a:latin typeface="+mj-lt"/>
            </a:endParaRPr>
          </a:p>
        </p:txBody>
      </p:sp>
      <p:sp>
        <p:nvSpPr>
          <p:cNvPr id="14" name="Legende mit Linie 2 13"/>
          <p:cNvSpPr/>
          <p:nvPr/>
        </p:nvSpPr>
        <p:spPr bwMode="auto">
          <a:xfrm>
            <a:off x="4609197" y="4455010"/>
            <a:ext cx="2643206" cy="307777"/>
          </a:xfrm>
          <a:prstGeom prst="borderCallout2">
            <a:avLst>
              <a:gd name="adj1" fmla="val 612"/>
              <a:gd name="adj2" fmla="val -6978"/>
              <a:gd name="adj3" fmla="val 4240"/>
              <a:gd name="adj4" fmla="val -26149"/>
              <a:gd name="adj5" fmla="val 132720"/>
              <a:gd name="adj6" fmla="val -54009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de-DE" sz="1400" i="1" dirty="0" smtClean="0">
                <a:latin typeface="+mj-lt"/>
              </a:rPr>
              <a:t>verwendete Schnittstelle</a:t>
            </a:r>
            <a:endParaRPr lang="de-DE" sz="1400" i="1" dirty="0">
              <a:latin typeface="+mj-lt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6695721" y="3682845"/>
            <a:ext cx="1072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>
                <a:solidFill>
                  <a:srgbClr val="0070C0"/>
                </a:solidFill>
              </a:rPr>
              <a:t>„UML Interface“</a:t>
            </a:r>
            <a:endParaRPr lang="de-DE" i="1" dirty="0">
              <a:solidFill>
                <a:srgbClr val="0070C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7323841" y="4463636"/>
            <a:ext cx="9669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>
                <a:solidFill>
                  <a:srgbClr val="0070C0"/>
                </a:solidFill>
              </a:rPr>
              <a:t>„UML Socket“</a:t>
            </a:r>
            <a:endParaRPr lang="de-DE" i="1" dirty="0">
              <a:solidFill>
                <a:srgbClr val="0070C0"/>
              </a:solidFill>
            </a:endParaRPr>
          </a:p>
        </p:txBody>
      </p:sp>
      <p:sp>
        <p:nvSpPr>
          <p:cNvPr id="17" name="Legende mit Linie 2 16"/>
          <p:cNvSpPr/>
          <p:nvPr/>
        </p:nvSpPr>
        <p:spPr bwMode="auto">
          <a:xfrm>
            <a:off x="766367" y="4143380"/>
            <a:ext cx="1500198" cy="307777"/>
          </a:xfrm>
          <a:prstGeom prst="borderCallout2">
            <a:avLst>
              <a:gd name="adj1" fmla="val 612"/>
              <a:gd name="adj2" fmla="val 103426"/>
              <a:gd name="adj3" fmla="val 1437"/>
              <a:gd name="adj4" fmla="val 117031"/>
              <a:gd name="adj5" fmla="val 141866"/>
              <a:gd name="adj6" fmla="val 158626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de-DE" sz="1400" i="1" dirty="0" smtClean="0">
                <a:latin typeface="+mj-lt"/>
              </a:rPr>
              <a:t>Abhängigkeit</a:t>
            </a:r>
            <a:endParaRPr lang="de-DE" sz="1400" i="1" dirty="0">
              <a:latin typeface="+mj-lt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896327" y="4500570"/>
            <a:ext cx="12923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„UML Dependency“</a:t>
            </a:r>
            <a:endParaRPr lang="en-US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Bibliotheksverwaltung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Features</a:t>
            </a:r>
          </a:p>
          <a:p>
            <a:pPr lvl="1"/>
            <a:r>
              <a:rPr lang="de-DE" dirty="0" smtClean="0"/>
              <a:t>Bücher verleihen</a:t>
            </a:r>
          </a:p>
          <a:p>
            <a:pPr lvl="1"/>
            <a:r>
              <a:rPr lang="de-DE" dirty="0" smtClean="0"/>
              <a:t>Titelkatalog</a:t>
            </a:r>
          </a:p>
          <a:p>
            <a:pPr lvl="1"/>
            <a:r>
              <a:rPr lang="de-DE" dirty="0" smtClean="0"/>
              <a:t>Bestandsführung (u. U. mehrere Exemplare pro Buch)</a:t>
            </a:r>
          </a:p>
          <a:p>
            <a:pPr lvl="1"/>
            <a:r>
              <a:rPr lang="de-DE" dirty="0" smtClean="0"/>
              <a:t>Kundenverwaltung</a:t>
            </a:r>
          </a:p>
          <a:p>
            <a:pPr lvl="1"/>
            <a:r>
              <a:rPr lang="de-DE" dirty="0" smtClean="0"/>
              <a:t>Gebühren / Mahngebühren</a:t>
            </a:r>
            <a:endParaRPr lang="de-DE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857628"/>
            <a:ext cx="569126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hteck 5"/>
          <p:cNvSpPr/>
          <p:nvPr/>
        </p:nvSpPr>
        <p:spPr>
          <a:xfrm>
            <a:off x="3286116" y="3929066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i="1" dirty="0" smtClean="0">
                <a:solidFill>
                  <a:srgbClr val="0070C0"/>
                </a:solidFill>
              </a:rPr>
              <a:t>Fachliches Datenmodell</a:t>
            </a:r>
            <a:endParaRPr lang="de-DE" sz="18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auto">
          <a:xfrm>
            <a:off x="4857752" y="2786058"/>
            <a:ext cx="2714644" cy="164307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4714876" y="4214818"/>
            <a:ext cx="1714512" cy="142876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1785918" y="4286256"/>
            <a:ext cx="4143404" cy="7143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214678" y="3357562"/>
            <a:ext cx="1214446" cy="857256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643042" y="3357562"/>
            <a:ext cx="1214446" cy="85725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1643042" y="2285992"/>
            <a:ext cx="1214446" cy="857256"/>
          </a:xfrm>
          <a:prstGeom prst="rect">
            <a:avLst/>
          </a:prstGeom>
          <a:solidFill>
            <a:srgbClr val="FFB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Bibliotheksverwaltung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5857884" y="2571744"/>
            <a:ext cx="6623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smtClean="0"/>
              <a:t>Kunden</a:t>
            </a:r>
            <a:endParaRPr lang="de-DE" b="1" i="1" dirty="0"/>
          </a:p>
        </p:txBody>
      </p:sp>
      <p:sp>
        <p:nvSpPr>
          <p:cNvPr id="16" name="Rechteck 15"/>
          <p:cNvSpPr/>
          <p:nvPr/>
        </p:nvSpPr>
        <p:spPr>
          <a:xfrm>
            <a:off x="1785918" y="2071678"/>
            <a:ext cx="8947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smtClean="0"/>
              <a:t>Titelkatalog</a:t>
            </a:r>
            <a:endParaRPr lang="de-DE" b="1" i="1" dirty="0"/>
          </a:p>
        </p:txBody>
      </p:sp>
      <p:sp>
        <p:nvSpPr>
          <p:cNvPr id="18" name="Rechteck 17"/>
          <p:cNvSpPr/>
          <p:nvPr/>
        </p:nvSpPr>
        <p:spPr>
          <a:xfrm>
            <a:off x="468625" y="3643314"/>
            <a:ext cx="12458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smtClean="0"/>
              <a:t>Bestandsführung</a:t>
            </a:r>
            <a:endParaRPr lang="de-DE" b="1" i="1" dirty="0"/>
          </a:p>
        </p:txBody>
      </p:sp>
      <p:sp>
        <p:nvSpPr>
          <p:cNvPr id="22" name="Rechteck 21"/>
          <p:cNvSpPr/>
          <p:nvPr/>
        </p:nvSpPr>
        <p:spPr>
          <a:xfrm>
            <a:off x="3426509" y="3143248"/>
            <a:ext cx="7168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smtClean="0"/>
              <a:t>Ausleihe</a:t>
            </a:r>
            <a:endParaRPr lang="de-DE" b="1" i="1" dirty="0"/>
          </a:p>
        </p:txBody>
      </p:sp>
      <p:sp>
        <p:nvSpPr>
          <p:cNvPr id="24" name="Rechteck 23"/>
          <p:cNvSpPr/>
          <p:nvPr/>
        </p:nvSpPr>
        <p:spPr>
          <a:xfrm>
            <a:off x="3497249" y="5000636"/>
            <a:ext cx="7889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smtClean="0"/>
              <a:t>Gebühren</a:t>
            </a:r>
            <a:endParaRPr lang="de-DE" b="1" i="1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2428868"/>
            <a:ext cx="569126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1" grpId="0" animBg="1"/>
      <p:bldP spid="17" grpId="0" animBg="1"/>
      <p:bldP spid="15" grpId="0" animBg="1"/>
      <p:bldP spid="9" grpId="0"/>
      <p:bldP spid="16" grpId="0"/>
      <p:bldP spid="18" grpId="0"/>
      <p:bldP spid="2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2916817"/>
            <a:ext cx="4659391" cy="3369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Bibliotheksverwaltung</a:t>
            </a:r>
            <a:endParaRPr lang="de-DE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1643050"/>
            <a:ext cx="3214710" cy="162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Pfeil nach rechts 18"/>
          <p:cNvSpPr/>
          <p:nvPr/>
        </p:nvSpPr>
        <p:spPr bwMode="auto">
          <a:xfrm rot="2154837">
            <a:off x="2322210" y="3318184"/>
            <a:ext cx="1071570" cy="714380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5072066" y="1904660"/>
            <a:ext cx="394210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0" indent="-95250" algn="l">
              <a:buFont typeface="Arial" pitchFamily="34" charset="0"/>
              <a:buChar char="•"/>
            </a:pPr>
            <a:r>
              <a:rPr lang="de-DE" dirty="0" smtClean="0"/>
              <a:t>Verschiedene fachliche Themen im Lastenheft/Pflichtenheft</a:t>
            </a:r>
          </a:p>
          <a:p>
            <a:pPr marL="95250" indent="-95250" algn="l">
              <a:buFont typeface="Arial" pitchFamily="34" charset="0"/>
              <a:buChar char="•"/>
            </a:pPr>
            <a:r>
              <a:rPr lang="de-DE" dirty="0" smtClean="0"/>
              <a:t>„gesunden Menschenverstand“</a:t>
            </a:r>
          </a:p>
          <a:p>
            <a:pPr marL="95250" indent="-95250" algn="l">
              <a:buFont typeface="Arial" pitchFamily="34" charset="0"/>
              <a:buChar char="•"/>
            </a:pPr>
            <a:r>
              <a:rPr lang="de-DE" dirty="0" smtClean="0"/>
              <a:t>Komponenten sollten in anderen Kontexten</a:t>
            </a:r>
            <a:br>
              <a:rPr lang="de-DE" dirty="0" smtClean="0"/>
            </a:br>
            <a:r>
              <a:rPr lang="de-DE" dirty="0" smtClean="0"/>
              <a:t>wiederverwendbar sein</a:t>
            </a:r>
          </a:p>
          <a:p>
            <a:pPr marL="95250" indent="-95250" algn="l">
              <a:buFont typeface="Arial" pitchFamily="34" charset="0"/>
              <a:buChar char="•"/>
            </a:pPr>
            <a:r>
              <a:rPr lang="de-DE" dirty="0" smtClean="0"/>
              <a:t>evtl. in parallelen Gruppen mit Ergebnisdiskussion</a:t>
            </a:r>
          </a:p>
          <a:p>
            <a:pPr marL="95250" indent="-95250" algn="l">
              <a:buFont typeface="Arial" pitchFamily="34" charset="0"/>
              <a:buChar char="•"/>
            </a:pPr>
            <a:r>
              <a:rPr lang="de-DE" dirty="0" smtClean="0"/>
              <a:t>Entitäten/Beziehungen können auch entfallen oder</a:t>
            </a:r>
            <a:br>
              <a:rPr lang="de-DE" dirty="0" smtClean="0"/>
            </a:br>
            <a:r>
              <a:rPr lang="de-DE" dirty="0" smtClean="0"/>
              <a:t>zusammen gelegt werden!</a:t>
            </a:r>
          </a:p>
          <a:p>
            <a:pPr marL="95250" indent="-95250" algn="l">
              <a:buFont typeface="Arial" pitchFamily="34" charset="0"/>
              <a:buChar char="•"/>
            </a:pPr>
            <a:r>
              <a:rPr lang="de-DE" dirty="0" smtClean="0"/>
              <a:t>hier starke Vereinfachung;</a:t>
            </a:r>
            <a:r>
              <a:rPr lang="de-DE" b="1" dirty="0" smtClean="0"/>
              <a:t> im Normalfall keine 1:1-Abbildung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Klasse↔Komponente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5076056" y="1628800"/>
            <a:ext cx="28687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b="1" dirty="0" smtClean="0">
                <a:solidFill>
                  <a:srgbClr val="0070C0"/>
                </a:solidFill>
              </a:rPr>
              <a:t>Wie kommen wir zu den Komponenten?</a:t>
            </a:r>
            <a:endParaRPr lang="de-DE" sz="1100" b="1" dirty="0">
              <a:solidFill>
                <a:srgbClr val="0070C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000892" y="5000636"/>
            <a:ext cx="1933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b="1" dirty="0" smtClean="0">
                <a:solidFill>
                  <a:srgbClr val="C00000"/>
                </a:solidFill>
              </a:rPr>
              <a:t>die Kundenkomponente</a:t>
            </a:r>
            <a:br>
              <a:rPr lang="de-DE" sz="800" b="1" dirty="0" smtClean="0">
                <a:solidFill>
                  <a:srgbClr val="C00000"/>
                </a:solidFill>
              </a:rPr>
            </a:br>
            <a:r>
              <a:rPr lang="de-DE" sz="800" b="1" dirty="0" smtClean="0">
                <a:solidFill>
                  <a:srgbClr val="C00000"/>
                </a:solidFill>
              </a:rPr>
              <a:t>kennt keine anderen Komponenten!</a:t>
            </a:r>
            <a:endParaRPr lang="de-DE" sz="800" b="1" dirty="0">
              <a:solidFill>
                <a:srgbClr val="C0000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4786314" y="3786190"/>
            <a:ext cx="2771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b="1" dirty="0" smtClean="0">
                <a:solidFill>
                  <a:srgbClr val="C00000"/>
                </a:solidFill>
              </a:rPr>
              <a:t>die Ausleihe  kennt den Kunden, das geliehene Buch</a:t>
            </a:r>
            <a:br>
              <a:rPr lang="de-DE" sz="800" b="1" dirty="0" smtClean="0">
                <a:solidFill>
                  <a:srgbClr val="C00000"/>
                </a:solidFill>
              </a:rPr>
            </a:br>
            <a:r>
              <a:rPr lang="de-DE" sz="800" b="1" dirty="0" smtClean="0">
                <a:solidFill>
                  <a:srgbClr val="C00000"/>
                </a:solidFill>
              </a:rPr>
              <a:t>sowie die fälligen Gebühren</a:t>
            </a:r>
            <a:endParaRPr lang="de-DE" sz="800" b="1" dirty="0">
              <a:solidFill>
                <a:srgbClr val="C00000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737934" y="58490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sz="1800" dirty="0"/>
          </a:p>
        </p:txBody>
      </p:sp>
      <p:sp>
        <p:nvSpPr>
          <p:cNvPr id="4" name="Textfeld 3"/>
          <p:cNvSpPr txBox="1"/>
          <p:nvPr/>
        </p:nvSpPr>
        <p:spPr>
          <a:xfrm>
            <a:off x="1111275" y="67681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  <p:bldP spid="26" grpId="1"/>
      <p:bldP spid="27" grpId="0"/>
      <p:bldP spid="2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Bibliotheksverwaltung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70C0"/>
                </a:solidFill>
              </a:rPr>
              <a:t>Außensicht</a:t>
            </a:r>
            <a:r>
              <a:rPr lang="de-DE" dirty="0" smtClean="0"/>
              <a:t> der Komponente „Gebühren“</a:t>
            </a:r>
            <a:endParaRPr lang="de-DE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14348" y="2214554"/>
            <a:ext cx="5483296" cy="433965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IGebuehrenMgmt 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/**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Liefert die am Tag ‘tag’ gültige Leigebuehr 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@param tag: Tag, für den die Leihgebuehr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           geliefert werden soll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@return: Leihgebühr für den angegebenen Tag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*/</a:t>
            </a:r>
          </a:p>
          <a:p>
            <a:pPr algn="l" eaLnBrk="0" hangingPunct="0"/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Geld GetLeihgebuehr(const Datum tag);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/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/** …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@pre: von &lt; bis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*/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List&lt;Geld&gt; GetLeihgebuehren(const Datum von,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                          const Datum bis);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/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/** …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@pre: tag &gt; HEUTE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*/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void SetLeihgebuehr(const Datum tag,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                  const Geld neueGebuehr);</a:t>
            </a:r>
          </a:p>
          <a:p>
            <a:pPr algn="l" eaLnBrk="0" hangingPunct="0"/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…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1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sp>
        <p:nvSpPr>
          <p:cNvPr id="9" name="Legende mit Linie 2 8"/>
          <p:cNvSpPr/>
          <p:nvPr/>
        </p:nvSpPr>
        <p:spPr bwMode="auto">
          <a:xfrm>
            <a:off x="5715008" y="2143116"/>
            <a:ext cx="1857387" cy="815608"/>
          </a:xfrm>
          <a:prstGeom prst="borderCallout2">
            <a:avLst>
              <a:gd name="adj1" fmla="val 3707"/>
              <a:gd name="adj2" fmla="val -1978"/>
              <a:gd name="adj3" fmla="val 2458"/>
              <a:gd name="adj4" fmla="val -13240"/>
              <a:gd name="adj5" fmla="val 37887"/>
              <a:gd name="adj6" fmla="val -146174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100" dirty="0" smtClean="0">
                <a:latin typeface="+mj-lt"/>
              </a:rPr>
              <a:t>Machen Sie im Namen kenntlich, dass es sich um eine Schnittstelle handelt!</a:t>
            </a:r>
            <a:r>
              <a:rPr lang="de-DE" sz="1800" dirty="0">
                <a:latin typeface="+mj-lt"/>
              </a:rPr>
              <a:t/>
            </a:r>
            <a:br>
              <a:rPr lang="de-DE" sz="1800" dirty="0">
                <a:latin typeface="+mj-lt"/>
              </a:rPr>
            </a:br>
            <a:r>
              <a:rPr lang="de-DE" sz="1200" dirty="0" smtClean="0">
                <a:latin typeface="+mj-lt"/>
              </a:rPr>
              <a:t>→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b="1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GebuehrenMgmt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Pfeil nach rechts 10"/>
          <p:cNvSpPr/>
          <p:nvPr/>
        </p:nvSpPr>
        <p:spPr bwMode="auto">
          <a:xfrm flipH="1">
            <a:off x="6357950" y="3214686"/>
            <a:ext cx="785818" cy="21431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feld 3"/>
          <p:cNvSpPr txBox="1">
            <a:spLocks noChangeArrowheads="1"/>
          </p:cNvSpPr>
          <p:nvPr/>
        </p:nvSpPr>
        <p:spPr bwMode="auto">
          <a:xfrm>
            <a:off x="2214546" y="6072206"/>
            <a:ext cx="6286544" cy="646331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800" b="1" dirty="0" smtClean="0">
                <a:latin typeface="+mn-lt"/>
              </a:rPr>
              <a:t>Wie kommt man zu diesen Schnittstellen-Operationen?</a:t>
            </a:r>
            <a:r>
              <a:rPr lang="de-DE" sz="1800" b="1" dirty="0">
                <a:latin typeface="+mn-lt"/>
              </a:rPr>
              <a:t/>
            </a:r>
            <a:br>
              <a:rPr lang="de-DE" sz="1800" b="1" dirty="0">
                <a:latin typeface="+mn-lt"/>
              </a:rPr>
            </a:br>
            <a:r>
              <a:rPr lang="de-DE" sz="1800" b="1" dirty="0" smtClean="0">
                <a:latin typeface="+mn-lt"/>
              </a:rPr>
              <a:t>→ später</a:t>
            </a:r>
          </a:p>
        </p:txBody>
      </p:sp>
      <p:sp>
        <p:nvSpPr>
          <p:cNvPr id="13" name="Legende mit Linie 2 12"/>
          <p:cNvSpPr/>
          <p:nvPr/>
        </p:nvSpPr>
        <p:spPr bwMode="auto">
          <a:xfrm>
            <a:off x="4500562" y="3571876"/>
            <a:ext cx="1857387" cy="261610"/>
          </a:xfrm>
          <a:prstGeom prst="borderCallout2">
            <a:avLst>
              <a:gd name="adj1" fmla="val 3707"/>
              <a:gd name="adj2" fmla="val -1978"/>
              <a:gd name="adj3" fmla="val 2458"/>
              <a:gd name="adj4" fmla="val -13240"/>
              <a:gd name="adj5" fmla="val 85668"/>
              <a:gd name="adj6" fmla="val -99265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100" dirty="0" smtClean="0">
                <a:latin typeface="+mj-lt"/>
              </a:rPr>
              <a:t>Abfrage (</a:t>
            </a:r>
            <a:r>
              <a:rPr lang="de-DE" sz="1100" dirty="0" err="1" smtClean="0">
                <a:latin typeface="+mj-lt"/>
              </a:rPr>
              <a:t>query</a:t>
            </a:r>
            <a:r>
              <a:rPr lang="de-DE" sz="1100" dirty="0" smtClean="0">
                <a:latin typeface="+mj-lt"/>
              </a:rPr>
              <a:t>)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Legende mit Linie 2 13"/>
          <p:cNvSpPr/>
          <p:nvPr/>
        </p:nvSpPr>
        <p:spPr bwMode="auto">
          <a:xfrm>
            <a:off x="5572132" y="5420638"/>
            <a:ext cx="1857387" cy="261610"/>
          </a:xfrm>
          <a:prstGeom prst="borderCallout2">
            <a:avLst>
              <a:gd name="adj1" fmla="val 3707"/>
              <a:gd name="adj2" fmla="val -1978"/>
              <a:gd name="adj3" fmla="val 2458"/>
              <a:gd name="adj4" fmla="val -13240"/>
              <a:gd name="adj5" fmla="val 85668"/>
              <a:gd name="adj6" fmla="val -99265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100" dirty="0" smtClean="0">
                <a:latin typeface="+mj-lt"/>
              </a:rPr>
              <a:t>Kommando (</a:t>
            </a:r>
            <a:r>
              <a:rPr lang="de-DE" sz="1100" dirty="0" err="1" smtClean="0">
                <a:latin typeface="+mj-lt"/>
              </a:rPr>
              <a:t>command</a:t>
            </a:r>
            <a:r>
              <a:rPr lang="de-DE" sz="1100" dirty="0" smtClean="0">
                <a:latin typeface="+mj-lt"/>
              </a:rPr>
              <a:t>)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3143248"/>
            <a:ext cx="204970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 txBox="1">
            <a:spLocks/>
          </p:cNvSpPr>
          <p:nvPr/>
        </p:nvSpPr>
        <p:spPr bwMode="auto">
          <a:xfrm>
            <a:off x="304800" y="1752600"/>
            <a:ext cx="8458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3"/>
              </a:buBlip>
              <a:tabLst/>
              <a:defRPr/>
            </a:pPr>
            <a:r>
              <a:rPr kumimoji="0" lang="de-D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Außensicht</a:t>
            </a: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der Komponente „Ausleihe“</a:t>
            </a: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2: Bibliotheksverwaltung</a:t>
            </a:r>
            <a:endParaRPr lang="de-DE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11560" y="2214554"/>
            <a:ext cx="5674952" cy="3916457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IAusleiheMgmt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/** … */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List&lt;IAusleihe&gt; SucheAusleihen(const IBuch buch);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/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/**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Legt für jedes übergebene Exemplar eine neue Ausleihe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für den Kunden an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@param entleiher: Kunde, der die Exemplare ausleiht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@param exemplare: Liste der zu leihenden Buch-Exemplare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</a:t>
            </a:r>
            <a:r>
              <a:rPr lang="en-US" sz="1100" noProof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* @pre  </a:t>
            </a: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exemplare != null &amp;&amp; exemplare.Size &gt; 0</a:t>
            </a:r>
            <a:r>
              <a:rPr lang="en-US" sz="1100" noProof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/>
            </a:r>
            <a:br>
              <a:rPr lang="en-US" sz="1100" noProof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</a:t>
            </a: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* @return: die erzeugten Ausleihen; fehlt für ein Exemplar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        die entsprechende Ausleihe, wurde das Exemplar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        in der Zwischenzeit bereits anderweitig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         verliehen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*/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List&lt;IAusleihe&gt; LeiheBuecher(const IKunde entleiher,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                           const List&lt;IExemplar&gt;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                                 exemplare);</a:t>
            </a:r>
          </a:p>
          <a:p>
            <a:pPr algn="l" eaLnBrk="0" hangingPunct="0"/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…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1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sp>
        <p:nvSpPr>
          <p:cNvPr id="11" name="Pfeil nach rechts 10"/>
          <p:cNvSpPr/>
          <p:nvPr/>
        </p:nvSpPr>
        <p:spPr bwMode="auto">
          <a:xfrm flipH="1">
            <a:off x="6357950" y="3214686"/>
            <a:ext cx="785818" cy="21431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3637" y="3143248"/>
            <a:ext cx="187449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Legende mit Linie 2 9"/>
          <p:cNvSpPr/>
          <p:nvPr/>
        </p:nvSpPr>
        <p:spPr bwMode="auto">
          <a:xfrm>
            <a:off x="5643570" y="1928802"/>
            <a:ext cx="2428892" cy="1138773"/>
          </a:xfrm>
          <a:prstGeom prst="borderCallout2">
            <a:avLst>
              <a:gd name="adj1" fmla="val 12922"/>
              <a:gd name="adj2" fmla="val -1978"/>
              <a:gd name="adj3" fmla="val 13209"/>
              <a:gd name="adj4" fmla="val -16027"/>
              <a:gd name="adj5" fmla="val 47653"/>
              <a:gd name="adj6" fmla="val -111696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100" dirty="0" smtClean="0">
                <a:latin typeface="+mj-lt"/>
              </a:rPr>
              <a:t>Achten Sie bei der Namensgebung darauf, dass es zu keiner Verwechslung mit Entitäten kommen kann!</a:t>
            </a:r>
            <a:r>
              <a:rPr lang="de-DE" sz="1800" dirty="0">
                <a:latin typeface="+mj-lt"/>
              </a:rPr>
              <a:t/>
            </a:r>
            <a:br>
              <a:rPr lang="de-DE" sz="1800" dirty="0">
                <a:latin typeface="+mj-lt"/>
              </a:rPr>
            </a:br>
            <a:r>
              <a:rPr lang="de-DE" sz="1200" dirty="0" smtClean="0">
                <a:latin typeface="+mj-lt"/>
              </a:rPr>
              <a:t>→</a:t>
            </a: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IAusleihe</a:t>
            </a:r>
            <a:r>
              <a:rPr lang="de-DE" sz="1200" b="1" dirty="0" err="1" smtClean="0">
                <a:latin typeface="Courier New" pitchFamily="49" charset="0"/>
                <a:cs typeface="Courier New" pitchFamily="49" charset="0"/>
              </a:rPr>
              <a:t>Mgmt</a:t>
            </a:r>
            <a:r>
              <a:rPr lang="de-DE" sz="1200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de-DE" sz="1200" b="1" dirty="0" smtClean="0">
                <a:latin typeface="Courier New" pitchFamily="49" charset="0"/>
                <a:cs typeface="Courier New" pitchFamily="49" charset="0"/>
              </a:rPr>
            </a:br>
            <a:r>
              <a:rPr lang="de-DE" sz="1200" dirty="0" smtClean="0">
                <a:latin typeface="Courier New" pitchFamily="49" charset="0"/>
                <a:cs typeface="Courier New" pitchFamily="49" charset="0"/>
              </a:rPr>
              <a:t>vs. </a:t>
            </a:r>
            <a:r>
              <a:rPr lang="de-DE" sz="1200" dirty="0" err="1" smtClean="0">
                <a:latin typeface="Courier New" pitchFamily="49" charset="0"/>
                <a:cs typeface="Courier New" pitchFamily="49" charset="0"/>
              </a:rPr>
              <a:t>IAusleihe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komme ich zu den Schnittstellen und Operationen?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70C0"/>
                </a:solidFill>
              </a:rPr>
              <a:t>Voraussetzung</a:t>
            </a:r>
            <a:r>
              <a:rPr lang="de-DE" dirty="0" smtClean="0"/>
              <a:t>: Die grobe Architektur ist vorhanden (Komponenten und Abhängigkeiten)</a:t>
            </a:r>
          </a:p>
          <a:p>
            <a:r>
              <a:rPr lang="de-DE" dirty="0" smtClean="0"/>
              <a:t>Ausgangspunkt für die Funktionalität sind die </a:t>
            </a:r>
            <a:r>
              <a:rPr lang="de-DE" dirty="0" smtClean="0">
                <a:solidFill>
                  <a:srgbClr val="0070C0"/>
                </a:solidFill>
              </a:rPr>
              <a:t>Anwendungsfälle</a:t>
            </a:r>
          </a:p>
          <a:p>
            <a:r>
              <a:rPr lang="de-DE" dirty="0" smtClean="0"/>
              <a:t>Aus den </a:t>
            </a:r>
            <a:r>
              <a:rPr lang="de-DE" i="1" dirty="0" smtClean="0"/>
              <a:t>systemunterstützten Teilen </a:t>
            </a:r>
            <a:r>
              <a:rPr lang="de-DE" dirty="0" smtClean="0"/>
              <a:t>eines Anwendungsfalls werden </a:t>
            </a:r>
            <a:r>
              <a:rPr lang="de-DE" dirty="0" smtClean="0">
                <a:solidFill>
                  <a:srgbClr val="0070C0"/>
                </a:solidFill>
              </a:rPr>
              <a:t>Systemoperationen</a:t>
            </a:r>
            <a:r>
              <a:rPr lang="de-DE" dirty="0" smtClean="0"/>
              <a:t> definiert</a:t>
            </a:r>
            <a:endParaRPr lang="de-DE" dirty="0"/>
          </a:p>
        </p:txBody>
      </p:sp>
      <p:sp>
        <p:nvSpPr>
          <p:cNvPr id="7" name="Legende mit Linie 2 6"/>
          <p:cNvSpPr/>
          <p:nvPr/>
        </p:nvSpPr>
        <p:spPr bwMode="auto">
          <a:xfrm>
            <a:off x="6286512" y="4335669"/>
            <a:ext cx="2214578" cy="307777"/>
          </a:xfrm>
          <a:prstGeom prst="borderCallout2">
            <a:avLst>
              <a:gd name="adj1" fmla="val 3707"/>
              <a:gd name="adj2" fmla="val -1978"/>
              <a:gd name="adj3" fmla="val 2458"/>
              <a:gd name="adj4" fmla="val -13240"/>
              <a:gd name="adj5" fmla="val 158215"/>
              <a:gd name="adj6" fmla="val -41296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dirty="0" smtClean="0">
                <a:latin typeface="+mj-lt"/>
              </a:rPr>
              <a:t>Systemoperationen</a:t>
            </a:r>
            <a:endParaRPr lang="de-DE" sz="14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57158" y="3571876"/>
            <a:ext cx="3416320" cy="981038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algn="l"/>
            <a:r>
              <a:rPr lang="de-DE" sz="1050" b="1" dirty="0" smtClean="0"/>
              <a:t>Anwendungsfall</a:t>
            </a:r>
            <a:r>
              <a:rPr lang="de-DE" sz="1050" dirty="0" smtClean="0"/>
              <a:t>: Kunde storniert einen Auftrag</a:t>
            </a:r>
          </a:p>
          <a:p>
            <a:pPr algn="l"/>
            <a:r>
              <a:rPr lang="de-DE" sz="1050" b="1" dirty="0" smtClean="0"/>
              <a:t>Erfolgsfall</a:t>
            </a:r>
            <a:r>
              <a:rPr lang="de-DE" sz="1050" dirty="0" smtClean="0"/>
              <a:t>:</a:t>
            </a:r>
            <a:br>
              <a:rPr lang="de-DE" sz="1050" dirty="0" smtClean="0"/>
            </a:br>
            <a:r>
              <a:rPr lang="de-DE" sz="1050" dirty="0" smtClean="0"/>
              <a:t>1. Der Kunde meldet sich am System an.</a:t>
            </a:r>
            <a:br>
              <a:rPr lang="de-DE" sz="1050" dirty="0" smtClean="0"/>
            </a:br>
            <a:r>
              <a:rPr lang="de-DE" sz="1050" dirty="0" smtClean="0"/>
              <a:t>2. Das System liest die Kundendaten und zeigt sie an.</a:t>
            </a:r>
            <a:br>
              <a:rPr lang="de-DE" sz="1050" dirty="0" smtClean="0"/>
            </a:br>
            <a:r>
              <a:rPr lang="de-DE" sz="1050" dirty="0" smtClean="0"/>
              <a:t>3. …</a:t>
            </a:r>
          </a:p>
        </p:txBody>
      </p:sp>
      <p:sp>
        <p:nvSpPr>
          <p:cNvPr id="9" name="Pfeil nach rechts 8"/>
          <p:cNvSpPr/>
          <p:nvPr/>
        </p:nvSpPr>
        <p:spPr bwMode="auto">
          <a:xfrm rot="1805587">
            <a:off x="2590415" y="4464006"/>
            <a:ext cx="785818" cy="28575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4572008"/>
            <a:ext cx="6130169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Legende mit Linie 2 9"/>
          <p:cNvSpPr/>
          <p:nvPr/>
        </p:nvSpPr>
        <p:spPr bwMode="auto">
          <a:xfrm>
            <a:off x="357158" y="4714884"/>
            <a:ext cx="2000264" cy="523220"/>
          </a:xfrm>
          <a:prstGeom prst="borderCallout2">
            <a:avLst>
              <a:gd name="adj1" fmla="val 113017"/>
              <a:gd name="adj2" fmla="val 68527"/>
              <a:gd name="adj3" fmla="val 146226"/>
              <a:gd name="adj4" fmla="val 68561"/>
              <a:gd name="adj5" fmla="val 200092"/>
              <a:gd name="adj6" fmla="val 103873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dirty="0" smtClean="0">
                <a:latin typeface="+mj-lt"/>
              </a:rPr>
              <a:t>Dies ist das GUI oder Nachbarsystem!</a:t>
            </a:r>
            <a:endParaRPr lang="de-DE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142844" y="1643050"/>
            <a:ext cx="4000528" cy="4786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de-DE" sz="900" b="1" dirty="0" smtClean="0"/>
              <a:t>Anwendungsfall	</a:t>
            </a:r>
            <a:r>
              <a:rPr lang="de-DE" sz="900" dirty="0" smtClean="0"/>
              <a:t>: Kunde leiht sich Bücher aus</a:t>
            </a:r>
          </a:p>
          <a:p>
            <a:pPr algn="l"/>
            <a:r>
              <a:rPr lang="de-DE" sz="900" b="1" dirty="0" smtClean="0"/>
              <a:t>Vorbedingung	</a:t>
            </a:r>
            <a:r>
              <a:rPr lang="de-DE" sz="900" dirty="0" smtClean="0"/>
              <a:t>: Kunde hat Kundenkarte und mindestens ein Exemplar.</a:t>
            </a:r>
          </a:p>
          <a:p>
            <a:pPr algn="l"/>
            <a:r>
              <a:rPr lang="de-DE" sz="900" b="1" dirty="0" smtClean="0"/>
              <a:t>Nachbedingung	</a:t>
            </a:r>
            <a:r>
              <a:rPr lang="de-DE" sz="900" dirty="0" smtClean="0"/>
              <a:t>: Exemplare sind an den Kunden ausgeliehen.</a:t>
            </a:r>
          </a:p>
          <a:p>
            <a:pPr algn="l"/>
            <a:endParaRPr lang="de-DE" sz="900" b="1" dirty="0" smtClean="0"/>
          </a:p>
          <a:p>
            <a:pPr algn="l"/>
            <a:r>
              <a:rPr lang="de-DE" sz="900" b="1" dirty="0" smtClean="0"/>
              <a:t>Erfolgsfall</a:t>
            </a:r>
            <a:r>
              <a:rPr lang="de-DE" sz="900" dirty="0" smtClean="0"/>
              <a:t>: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Kunde kommt mit Büchern und seiner Kundenkarte an den Tresen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Mitarbeiter gibt die Kundennummer ein. 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Das System liest die Kundendaten und stellt sie am Bildschirm dar.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Mitarbeiter gibt die Nummer des nächsten Exemplars ein. 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Das System liest die Daten des Exemplars und zeigt sie am Bildschirm an.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Falls weitere Exemplare vorhanden sind, weiter bei 4, ansonsten bei 7.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Mitarbeiter betätigt die Funktion „Ausleihen“.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Das System vermerkt die Exemplare als verliehen an den Kunden.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Das System erstellt eine Rechnung.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Das System schreibt dem Kunden für jedes geliehene Buch einen Bonuspunkt gut.</a:t>
            </a:r>
          </a:p>
          <a:p>
            <a:pPr marL="228600" indent="-228600" algn="l">
              <a:buFontTx/>
              <a:buAutoNum type="arabicPeriod"/>
            </a:pPr>
            <a:r>
              <a:rPr lang="de-DE" sz="900" dirty="0" smtClean="0"/>
              <a:t>Mitarbeiter händigt dem Kunden Rechnung aus.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Mitarbeiter teilt dem Kunden Rückgabefrist in 4 Wochen mit.</a:t>
            </a:r>
          </a:p>
          <a:p>
            <a:pPr marL="228600" indent="-228600" algn="l">
              <a:buAutoNum type="arabicPeriod"/>
            </a:pPr>
            <a:endParaRPr lang="de-DE" sz="900" dirty="0" smtClean="0"/>
          </a:p>
          <a:p>
            <a:pPr marL="228600" indent="-228600" algn="l">
              <a:buAutoNum type="arabicPeriod"/>
            </a:pPr>
            <a:endParaRPr lang="de-DE" sz="900" dirty="0" smtClean="0"/>
          </a:p>
          <a:p>
            <a:pPr marL="228600" indent="-228600" algn="l">
              <a:buAutoNum type="arabicPeriod"/>
            </a:pPr>
            <a:endParaRPr lang="de-DE" sz="900" dirty="0" smtClean="0"/>
          </a:p>
          <a:p>
            <a:pPr marL="228600" indent="-228600" algn="l">
              <a:buAutoNum type="arabicPeriod"/>
            </a:pPr>
            <a:endParaRPr lang="de-DE" sz="9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Definition der Systemoperationen</a:t>
            </a:r>
            <a:endParaRPr lang="de-DE" dirty="0"/>
          </a:p>
        </p:txBody>
      </p:sp>
      <p:sp>
        <p:nvSpPr>
          <p:cNvPr id="9" name="Pfeil nach unten 8"/>
          <p:cNvSpPr/>
          <p:nvPr/>
        </p:nvSpPr>
        <p:spPr bwMode="auto">
          <a:xfrm rot="16200000">
            <a:off x="4250529" y="3393281"/>
            <a:ext cx="428628" cy="50006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3143248"/>
            <a:ext cx="420319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86"/>
          <p:cNvSpPr>
            <a:spLocks noChangeArrowheads="1"/>
          </p:cNvSpPr>
          <p:nvPr/>
        </p:nvSpPr>
        <p:spPr bwMode="auto">
          <a:xfrm>
            <a:off x="4214810" y="5072074"/>
            <a:ext cx="4357718" cy="1214446"/>
          </a:xfrm>
          <a:prstGeom prst="rect">
            <a:avLst/>
          </a:prstGeom>
          <a:solidFill>
            <a:srgbClr val="E7F6FF"/>
          </a:solidFill>
          <a:ln w="12700" algn="ctr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square" anchor="t" anchorCtr="0">
            <a:noAutofit/>
          </a:bodyPr>
          <a:lstStyle/>
          <a:p>
            <a:pPr algn="l"/>
            <a:r>
              <a:rPr lang="de-DE" noProof="1" smtClean="0"/>
              <a:t/>
            </a:r>
            <a:br>
              <a:rPr lang="de-DE" noProof="1" smtClean="0"/>
            </a:br>
            <a:endParaRPr lang="de-DE" noProof="1" smtClean="0"/>
          </a:p>
          <a:p>
            <a:pPr algn="l"/>
            <a:endParaRPr lang="de-DE" noProof="1"/>
          </a:p>
        </p:txBody>
      </p:sp>
      <p:sp>
        <p:nvSpPr>
          <p:cNvPr id="13" name="Rechteck 12"/>
          <p:cNvSpPr/>
          <p:nvPr/>
        </p:nvSpPr>
        <p:spPr>
          <a:xfrm>
            <a:off x="4143372" y="4810464"/>
            <a:ext cx="48590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smtClean="0"/>
              <a:t>Welche </a:t>
            </a:r>
            <a:r>
              <a:rPr lang="de-DE" sz="1100" dirty="0" smtClean="0">
                <a:solidFill>
                  <a:srgbClr val="0070C0"/>
                </a:solidFill>
              </a:rPr>
              <a:t>Systemoperationen</a:t>
            </a:r>
            <a:r>
              <a:rPr lang="de-DE" sz="1100" dirty="0" smtClean="0"/>
              <a:t> können wir aus dem Anwendungsfall ableiten?</a:t>
            </a:r>
            <a:endParaRPr lang="de-DE" sz="11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2656"/>
            <a:ext cx="7528768" cy="612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98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142844" y="1643050"/>
            <a:ext cx="4000528" cy="4786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de-DE" sz="900" b="1" dirty="0" smtClean="0"/>
              <a:t>Anwendungsfall	</a:t>
            </a:r>
            <a:r>
              <a:rPr lang="de-DE" sz="900" dirty="0" smtClean="0"/>
              <a:t>: Kunde leiht sich Bücher aus</a:t>
            </a:r>
          </a:p>
          <a:p>
            <a:pPr algn="l"/>
            <a:r>
              <a:rPr lang="de-DE" sz="900" b="1" dirty="0" smtClean="0"/>
              <a:t>Vorbedingung	</a:t>
            </a:r>
            <a:r>
              <a:rPr lang="de-DE" sz="900" dirty="0" smtClean="0"/>
              <a:t>: Kunde hat Kundenkarte und mindestens ein Exemplar.</a:t>
            </a:r>
          </a:p>
          <a:p>
            <a:pPr algn="l"/>
            <a:r>
              <a:rPr lang="de-DE" sz="900" b="1" dirty="0" smtClean="0"/>
              <a:t>Nachbedingung	</a:t>
            </a:r>
            <a:r>
              <a:rPr lang="de-DE" sz="900" dirty="0" smtClean="0"/>
              <a:t>: Exemplare sind an den Kunden ausgeliehen.</a:t>
            </a:r>
          </a:p>
          <a:p>
            <a:pPr algn="l"/>
            <a:endParaRPr lang="de-DE" sz="900" b="1" dirty="0" smtClean="0"/>
          </a:p>
          <a:p>
            <a:pPr algn="l"/>
            <a:r>
              <a:rPr lang="de-DE" sz="900" b="1" dirty="0" smtClean="0"/>
              <a:t>Erfolgsfall</a:t>
            </a:r>
            <a:r>
              <a:rPr lang="de-DE" sz="900" dirty="0" smtClean="0"/>
              <a:t>: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Kunde kommt mit Büchern und seiner Kundenkarte an den Tresen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Mitarbeiter gibt die Kundennummer ein. 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Das System liest die Kundendaten und stellt sie am Bildschirm dar.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Mitarbeiter gibt die Nummer des nächsten Exemplars ein. 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Das System liest die Daten des Exemplars und zeigt sie am Bildschirm an.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Falls weitere Exemplare vorhanden sind, weiter bei 4, ansonsten bei 7.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Mitarbeiter betätigt die Funktion „Ausleihen“.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Das System vermerkt die Exemplare als verliehen an den Kunden.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Das System erstellt eine Rechnung.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Das System schreibt dem Kunden für jedes geliehene Buch einen Bonuspunkt gut.</a:t>
            </a:r>
          </a:p>
          <a:p>
            <a:pPr marL="228600" indent="-228600" algn="l">
              <a:buFontTx/>
              <a:buAutoNum type="arabicPeriod"/>
            </a:pPr>
            <a:r>
              <a:rPr lang="de-DE" sz="900" dirty="0" smtClean="0"/>
              <a:t>Mitarbeiter händigt dem Kunden Rechnung aus.</a:t>
            </a:r>
          </a:p>
          <a:p>
            <a:pPr marL="228600" indent="-228600" algn="l">
              <a:buAutoNum type="arabicPeriod"/>
            </a:pPr>
            <a:r>
              <a:rPr lang="de-DE" sz="900" dirty="0" smtClean="0"/>
              <a:t>Mitarbeiter teilt dem Kunden Rückgabefrist in 4 Wochen mit.</a:t>
            </a:r>
          </a:p>
          <a:p>
            <a:pPr marL="228600" indent="-228600" algn="l">
              <a:buAutoNum type="arabicPeriod"/>
            </a:pPr>
            <a:endParaRPr lang="de-DE" sz="900" dirty="0" smtClean="0"/>
          </a:p>
          <a:p>
            <a:pPr marL="228600" indent="-228600" algn="l">
              <a:buAutoNum type="arabicPeriod"/>
            </a:pPr>
            <a:endParaRPr lang="de-DE" sz="900" dirty="0" smtClean="0"/>
          </a:p>
          <a:p>
            <a:pPr marL="228600" indent="-228600" algn="l">
              <a:buAutoNum type="arabicPeriod"/>
            </a:pPr>
            <a:endParaRPr lang="de-DE" sz="900" dirty="0" smtClean="0"/>
          </a:p>
          <a:p>
            <a:pPr marL="228600" indent="-228600" algn="l">
              <a:buAutoNum type="arabicPeriod"/>
            </a:pPr>
            <a:endParaRPr lang="de-DE" sz="900" dirty="0" smtClean="0"/>
          </a:p>
        </p:txBody>
      </p:sp>
      <p:sp>
        <p:nvSpPr>
          <p:cNvPr id="14" name="Rechteck 13"/>
          <p:cNvSpPr/>
          <p:nvPr/>
        </p:nvSpPr>
        <p:spPr bwMode="auto">
          <a:xfrm>
            <a:off x="195814" y="3131389"/>
            <a:ext cx="3677445" cy="155275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195814" y="3545998"/>
            <a:ext cx="3875853" cy="292757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187188" y="4701404"/>
            <a:ext cx="3660193" cy="293290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95815" y="4502996"/>
            <a:ext cx="2107438" cy="172528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Definition der Systemoperationen</a:t>
            </a:r>
            <a:endParaRPr lang="de-DE" dirty="0"/>
          </a:p>
        </p:txBody>
      </p:sp>
      <p:sp>
        <p:nvSpPr>
          <p:cNvPr id="9" name="Pfeil nach unten 8"/>
          <p:cNvSpPr/>
          <p:nvPr/>
        </p:nvSpPr>
        <p:spPr bwMode="auto">
          <a:xfrm rot="16200000">
            <a:off x="4250529" y="3393281"/>
            <a:ext cx="428628" cy="50006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3143248"/>
            <a:ext cx="420319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86"/>
          <p:cNvSpPr>
            <a:spLocks noChangeArrowheads="1"/>
          </p:cNvSpPr>
          <p:nvPr/>
        </p:nvSpPr>
        <p:spPr bwMode="auto">
          <a:xfrm>
            <a:off x="4214810" y="5072074"/>
            <a:ext cx="4357718" cy="1214446"/>
          </a:xfrm>
          <a:prstGeom prst="rect">
            <a:avLst/>
          </a:prstGeom>
          <a:solidFill>
            <a:srgbClr val="E7F6FF"/>
          </a:solidFill>
          <a:ln w="12700" algn="ctr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square" anchor="t" anchorCtr="0">
            <a:noAutofit/>
          </a:bodyPr>
          <a:lstStyle/>
          <a:p>
            <a:pPr algn="l"/>
            <a:r>
              <a:rPr lang="de-DE" noProof="1" smtClean="0"/>
              <a:t>3. IKunde LeseKundendaten(KundenNrTyp kdnr)</a:t>
            </a:r>
            <a:br>
              <a:rPr lang="de-DE" noProof="1" smtClean="0"/>
            </a:br>
            <a:r>
              <a:rPr lang="de-DE" noProof="1" smtClean="0"/>
              <a:t>5. IExemplar LeseExemplardaten(ExemplarKeyTyp ex)</a:t>
            </a:r>
            <a:br>
              <a:rPr lang="de-DE" noProof="1" smtClean="0"/>
            </a:br>
            <a:r>
              <a:rPr lang="de-DE" noProof="1" smtClean="0"/>
              <a:t>8. List&lt;IAusleihe&gt; LeiheBuecher(const IKunde entleiher,</a:t>
            </a:r>
            <a:br>
              <a:rPr lang="de-DE" noProof="1" smtClean="0"/>
            </a:br>
            <a:r>
              <a:rPr lang="de-DE" noProof="1" smtClean="0"/>
              <a:t>                              const List&lt;IExemplar&gt; exemplare)</a:t>
            </a:r>
            <a:br>
              <a:rPr lang="de-DE" noProof="1" smtClean="0"/>
            </a:br>
            <a:r>
              <a:rPr lang="de-DE" noProof="1" smtClean="0"/>
              <a:t>9. StelleRechnung(List&lt;Ausleihe&gt;)</a:t>
            </a:r>
            <a:br>
              <a:rPr lang="de-DE" noProof="1" smtClean="0"/>
            </a:br>
            <a:r>
              <a:rPr lang="de-DE" noProof="1" smtClean="0"/>
              <a:t>10. SchreibeBonuspunkteGut(List&lt;Ausleihe&gt;)</a:t>
            </a:r>
            <a:br>
              <a:rPr lang="de-DE" noProof="1" smtClean="0"/>
            </a:br>
            <a:endParaRPr lang="de-DE" noProof="1" smtClean="0"/>
          </a:p>
          <a:p>
            <a:pPr algn="l"/>
            <a:endParaRPr lang="de-DE" noProof="1"/>
          </a:p>
        </p:txBody>
      </p:sp>
      <p:sp>
        <p:nvSpPr>
          <p:cNvPr id="13" name="Rechteck 12"/>
          <p:cNvSpPr/>
          <p:nvPr/>
        </p:nvSpPr>
        <p:spPr>
          <a:xfrm>
            <a:off x="4143372" y="4810464"/>
            <a:ext cx="48590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smtClean="0"/>
              <a:t>Welche </a:t>
            </a:r>
            <a:r>
              <a:rPr lang="de-DE" sz="1100" dirty="0" smtClean="0">
                <a:solidFill>
                  <a:srgbClr val="0070C0"/>
                </a:solidFill>
              </a:rPr>
              <a:t>Systemoperationen</a:t>
            </a:r>
            <a:r>
              <a:rPr lang="de-DE" sz="1100" dirty="0" smtClean="0"/>
              <a:t> können wir aus dem Anwendungsfall ableiten?</a:t>
            </a:r>
            <a:endParaRPr lang="de-DE" sz="1100" dirty="0"/>
          </a:p>
        </p:txBody>
      </p:sp>
      <p:sp>
        <p:nvSpPr>
          <p:cNvPr id="21" name="Rechteck 20"/>
          <p:cNvSpPr/>
          <p:nvPr/>
        </p:nvSpPr>
        <p:spPr bwMode="auto">
          <a:xfrm>
            <a:off x="197030" y="4286256"/>
            <a:ext cx="3660193" cy="164974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 der Schnittstellen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nächster Entwurfsschritt:</a:t>
            </a:r>
          </a:p>
          <a:p>
            <a:pPr lvl="1"/>
            <a:r>
              <a:rPr lang="de-DE" dirty="0" smtClean="0"/>
              <a:t>Definition der internen Schnittstellen, d.h. der Schnittstellen der Komponenten des Anwendungskerns</a:t>
            </a:r>
          </a:p>
          <a:p>
            <a:r>
              <a:rPr lang="de-DE" dirty="0" smtClean="0"/>
              <a:t>im Projekt u. U. von anderen Rollen erledigt</a:t>
            </a:r>
          </a:p>
          <a:p>
            <a:pPr lvl="1"/>
            <a:r>
              <a:rPr lang="de-DE" dirty="0" smtClean="0"/>
              <a:t>Grobdesign (Architektur, Systemoperationen, Komponenten-Schnittstellen) → durch den Chefdesigner / Architekten</a:t>
            </a:r>
          </a:p>
          <a:p>
            <a:pPr lvl="1"/>
            <a:r>
              <a:rPr lang="de-DE" dirty="0" smtClean="0"/>
              <a:t>Design des Inneren einer Komponente → vom Komponentenverantwortlichen/Entwickler</a:t>
            </a:r>
          </a:p>
          <a:p>
            <a:pPr lvl="1"/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3880428"/>
            <a:ext cx="677191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 der Schnittstellen (1/6)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Schnittstellen und Operationen werden </a:t>
            </a:r>
            <a:r>
              <a:rPr lang="de-DE" dirty="0" smtClean="0">
                <a:solidFill>
                  <a:srgbClr val="0070C0"/>
                </a:solidFill>
              </a:rPr>
              <a:t>iterativ definiert</a:t>
            </a:r>
            <a:r>
              <a:rPr lang="de-DE" dirty="0" smtClean="0"/>
              <a:t>, so dass sie die </a:t>
            </a:r>
            <a:r>
              <a:rPr lang="de-DE" dirty="0" smtClean="0">
                <a:solidFill>
                  <a:srgbClr val="0070C0"/>
                </a:solidFill>
              </a:rPr>
              <a:t>Systemoperationen realisieren</a:t>
            </a:r>
          </a:p>
          <a:p>
            <a:r>
              <a:rPr lang="de-DE" dirty="0" smtClean="0"/>
              <a:t>Zur Visualisierung eignen sich </a:t>
            </a:r>
            <a:r>
              <a:rPr lang="de-DE" dirty="0" smtClean="0">
                <a:solidFill>
                  <a:srgbClr val="0070C0"/>
                </a:solidFill>
              </a:rPr>
              <a:t>UML Kommunikationsdiagramme</a:t>
            </a:r>
            <a:r>
              <a:rPr lang="de-DE" dirty="0" smtClean="0"/>
              <a:t> (oder UML Sequenzdiagramme -&gt; siehe Vorlesung „Architektur von Informationssystemen“ im 5. Semester)</a:t>
            </a:r>
            <a:endParaRPr lang="de-DE" dirty="0" smtClean="0">
              <a:solidFill>
                <a:srgbClr val="0070C0"/>
              </a:solidFill>
            </a:endParaRPr>
          </a:p>
        </p:txBody>
      </p:sp>
      <p:sp>
        <p:nvSpPr>
          <p:cNvPr id="6" name="Legende mit Linie 2 5"/>
          <p:cNvSpPr/>
          <p:nvPr/>
        </p:nvSpPr>
        <p:spPr bwMode="auto">
          <a:xfrm>
            <a:off x="5500694" y="5592510"/>
            <a:ext cx="1000132" cy="307777"/>
          </a:xfrm>
          <a:prstGeom prst="borderCallout2">
            <a:avLst>
              <a:gd name="adj1" fmla="val 3707"/>
              <a:gd name="adj2" fmla="val -1978"/>
              <a:gd name="adj3" fmla="val 2458"/>
              <a:gd name="adj4" fmla="val -13240"/>
              <a:gd name="adj5" fmla="val 118976"/>
              <a:gd name="adj6" fmla="val -71484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dirty="0" smtClean="0">
                <a:latin typeface="+mj-lt"/>
              </a:rPr>
              <a:t>Objekt</a:t>
            </a:r>
            <a:endParaRPr lang="de-DE" sz="1400" dirty="0">
              <a:latin typeface="+mj-lt"/>
            </a:endParaRPr>
          </a:p>
        </p:txBody>
      </p:sp>
      <p:sp>
        <p:nvSpPr>
          <p:cNvPr id="7" name="Legende mit Linie 2 6"/>
          <p:cNvSpPr/>
          <p:nvPr/>
        </p:nvSpPr>
        <p:spPr bwMode="auto">
          <a:xfrm>
            <a:off x="3857620" y="3449370"/>
            <a:ext cx="2071702" cy="523220"/>
          </a:xfrm>
          <a:prstGeom prst="borderCallout2">
            <a:avLst>
              <a:gd name="adj1" fmla="val 3707"/>
              <a:gd name="adj2" fmla="val -1978"/>
              <a:gd name="adj3" fmla="val 2458"/>
              <a:gd name="adj4" fmla="val -13240"/>
              <a:gd name="adj5" fmla="val 83693"/>
              <a:gd name="adj6" fmla="val -39214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dirty="0" smtClean="0">
                <a:latin typeface="+mj-lt"/>
              </a:rPr>
              <a:t>Interfacebezeichnung und Operationen</a:t>
            </a:r>
            <a:endParaRPr lang="de-DE" sz="1400" dirty="0">
              <a:latin typeface="+mj-lt"/>
            </a:endParaRPr>
          </a:p>
        </p:txBody>
      </p:sp>
      <p:sp>
        <p:nvSpPr>
          <p:cNvPr id="8" name="Legende mit Linie 2 7"/>
          <p:cNvSpPr/>
          <p:nvPr/>
        </p:nvSpPr>
        <p:spPr bwMode="auto">
          <a:xfrm>
            <a:off x="5643570" y="4776041"/>
            <a:ext cx="1928826" cy="523220"/>
          </a:xfrm>
          <a:prstGeom prst="borderCallout2">
            <a:avLst>
              <a:gd name="adj1" fmla="val 3707"/>
              <a:gd name="adj2" fmla="val -1978"/>
              <a:gd name="adj3" fmla="val 2458"/>
              <a:gd name="adj4" fmla="val -13240"/>
              <a:gd name="adj5" fmla="val 71822"/>
              <a:gd name="adj6" fmla="val -30562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400" dirty="0" smtClean="0">
                <a:latin typeface="+mj-lt"/>
              </a:rPr>
              <a:t>geschachtelte Aufrufe von Op2()</a:t>
            </a:r>
            <a:endParaRPr lang="de-DE" sz="1400" dirty="0">
              <a:latin typeface="+mj-lt"/>
            </a:endParaRPr>
          </a:p>
        </p:txBody>
      </p:sp>
      <p:cxnSp>
        <p:nvCxnSpPr>
          <p:cNvPr id="10" name="Gerade Verbindung 9"/>
          <p:cNvCxnSpPr/>
          <p:nvPr/>
        </p:nvCxnSpPr>
        <p:spPr bwMode="auto">
          <a:xfrm rot="16200000" flipV="1">
            <a:off x="5786446" y="4449502"/>
            <a:ext cx="428628" cy="1428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 der Schnittstellen (2/6)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 smtClean="0"/>
              <a:t>Jede </a:t>
            </a:r>
            <a:r>
              <a:rPr lang="de-DE" sz="1400" dirty="0" smtClean="0">
                <a:solidFill>
                  <a:srgbClr val="0070C0"/>
                </a:solidFill>
              </a:rPr>
              <a:t>Systemoperation</a:t>
            </a:r>
            <a:r>
              <a:rPr lang="de-DE" sz="1400" dirty="0" smtClean="0"/>
              <a:t> wird durch eine </a:t>
            </a:r>
            <a:r>
              <a:rPr lang="de-DE" sz="1400" dirty="0" smtClean="0">
                <a:solidFill>
                  <a:srgbClr val="0070C0"/>
                </a:solidFill>
              </a:rPr>
              <a:t>Kollaboration zwischen unseren Komponenten</a:t>
            </a:r>
            <a:r>
              <a:rPr lang="de-DE" sz="1400" dirty="0" smtClean="0"/>
              <a:t> realisiert</a:t>
            </a:r>
            <a:endParaRPr lang="de-DE" sz="1400" dirty="0"/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036" y="2019922"/>
            <a:ext cx="4971534" cy="15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8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4164036"/>
            <a:ext cx="5643563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Gerade Verbindung mit Pfeil 11"/>
          <p:cNvCxnSpPr/>
          <p:nvPr/>
        </p:nvCxnSpPr>
        <p:spPr bwMode="auto">
          <a:xfrm rot="5400000">
            <a:off x="5698279" y="4440459"/>
            <a:ext cx="601148" cy="69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feld 12"/>
          <p:cNvSpPr txBox="1"/>
          <p:nvPr/>
        </p:nvSpPr>
        <p:spPr>
          <a:xfrm>
            <a:off x="6072198" y="4143380"/>
            <a:ext cx="2071702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de-DE" sz="1050" dirty="0" smtClean="0">
                <a:solidFill>
                  <a:srgbClr val="C00000"/>
                </a:solidFill>
              </a:rPr>
              <a:t>1: LeseKundendaten(</a:t>
            </a:r>
            <a:r>
              <a:rPr lang="de-DE" sz="1050" dirty="0" err="1" smtClean="0">
                <a:solidFill>
                  <a:srgbClr val="C00000"/>
                </a:solidFill>
              </a:rPr>
              <a:t>kdnr</a:t>
            </a:r>
            <a:r>
              <a:rPr lang="de-DE" sz="1050" dirty="0" smtClean="0">
                <a:solidFill>
                  <a:srgbClr val="C00000"/>
                </a:solidFill>
              </a:rPr>
              <a:t>)</a:t>
            </a:r>
            <a:endParaRPr lang="de-DE" sz="1050" dirty="0">
              <a:solidFill>
                <a:srgbClr val="C00000"/>
              </a:solidFill>
            </a:endParaRPr>
          </a:p>
        </p:txBody>
      </p:sp>
      <p:cxnSp>
        <p:nvCxnSpPr>
          <p:cNvPr id="20" name="Gerade Verbindung mit Pfeil 19"/>
          <p:cNvCxnSpPr>
            <a:stCxn id="21" idx="3"/>
          </p:cNvCxnSpPr>
          <p:nvPr/>
        </p:nvCxnSpPr>
        <p:spPr bwMode="auto">
          <a:xfrm>
            <a:off x="3476445" y="2104848"/>
            <a:ext cx="3024381" cy="20385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1" name="Rechteck 20"/>
          <p:cNvSpPr/>
          <p:nvPr/>
        </p:nvSpPr>
        <p:spPr bwMode="auto">
          <a:xfrm>
            <a:off x="1323746" y="2027212"/>
            <a:ext cx="2152699" cy="155271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Gerade Verbindung 22"/>
          <p:cNvCxnSpPr/>
          <p:nvPr/>
        </p:nvCxnSpPr>
        <p:spPr bwMode="auto">
          <a:xfrm>
            <a:off x="500034" y="3643314"/>
            <a:ext cx="7929618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429256" y="5393968"/>
            <a:ext cx="3643338" cy="892552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IKundenMgmt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IKunde LeseKundendaten(KundenNrTyp kdnr);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 der Schnittstellen (3/6)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 smtClean="0"/>
              <a:t>Jede </a:t>
            </a:r>
            <a:r>
              <a:rPr lang="de-DE" sz="1400" dirty="0" smtClean="0">
                <a:solidFill>
                  <a:srgbClr val="0070C0"/>
                </a:solidFill>
              </a:rPr>
              <a:t>Systemoperation</a:t>
            </a:r>
            <a:r>
              <a:rPr lang="de-DE" sz="1400" dirty="0" smtClean="0"/>
              <a:t> wird durch eine </a:t>
            </a:r>
            <a:r>
              <a:rPr lang="de-DE" sz="1400" dirty="0" smtClean="0">
                <a:solidFill>
                  <a:srgbClr val="0070C0"/>
                </a:solidFill>
              </a:rPr>
              <a:t>Kollaboration zwischen unseren Komponenten</a:t>
            </a:r>
            <a:r>
              <a:rPr lang="de-DE" sz="1400" dirty="0" smtClean="0"/>
              <a:t> realisiert</a:t>
            </a:r>
            <a:endParaRPr lang="de-DE" sz="1400" dirty="0"/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036" y="2019922"/>
            <a:ext cx="4971534" cy="15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8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4164036"/>
            <a:ext cx="5643563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Gerade Verbindung mit Pfeil 11"/>
          <p:cNvCxnSpPr/>
          <p:nvPr/>
        </p:nvCxnSpPr>
        <p:spPr bwMode="auto">
          <a:xfrm rot="5400000">
            <a:off x="3055073" y="4369021"/>
            <a:ext cx="601148" cy="69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feld 12"/>
          <p:cNvSpPr txBox="1"/>
          <p:nvPr/>
        </p:nvSpPr>
        <p:spPr>
          <a:xfrm>
            <a:off x="3357554" y="3929066"/>
            <a:ext cx="2071702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de-DE" sz="1050" dirty="0" smtClean="0">
                <a:solidFill>
                  <a:srgbClr val="C00000"/>
                </a:solidFill>
              </a:rPr>
              <a:t>1: </a:t>
            </a:r>
            <a:r>
              <a:rPr lang="de-DE" sz="1050" dirty="0" err="1" smtClean="0">
                <a:solidFill>
                  <a:srgbClr val="C00000"/>
                </a:solidFill>
              </a:rPr>
              <a:t>LeseExemplardaten</a:t>
            </a:r>
            <a:r>
              <a:rPr lang="de-DE" sz="1050" dirty="0" smtClean="0">
                <a:solidFill>
                  <a:srgbClr val="C00000"/>
                </a:solidFill>
              </a:rPr>
              <a:t>(</a:t>
            </a:r>
            <a:r>
              <a:rPr lang="de-DE" sz="1050" dirty="0" err="1" smtClean="0">
                <a:solidFill>
                  <a:srgbClr val="C00000"/>
                </a:solidFill>
              </a:rPr>
              <a:t>exKey</a:t>
            </a:r>
            <a:r>
              <a:rPr lang="de-DE" sz="1050" dirty="0" smtClean="0">
                <a:solidFill>
                  <a:srgbClr val="C00000"/>
                </a:solidFill>
              </a:rPr>
              <a:t>)</a:t>
            </a:r>
            <a:endParaRPr lang="de-DE" sz="1050" dirty="0">
              <a:solidFill>
                <a:srgbClr val="C00000"/>
              </a:solidFill>
            </a:endParaRPr>
          </a:p>
        </p:txBody>
      </p:sp>
      <p:cxnSp>
        <p:nvCxnSpPr>
          <p:cNvPr id="20" name="Gerade Verbindung mit Pfeil 19"/>
          <p:cNvCxnSpPr>
            <a:stCxn id="21" idx="3"/>
          </p:cNvCxnSpPr>
          <p:nvPr/>
        </p:nvCxnSpPr>
        <p:spPr bwMode="auto">
          <a:xfrm>
            <a:off x="3700732" y="2216322"/>
            <a:ext cx="514078" cy="17127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1" name="Rechteck 20"/>
          <p:cNvSpPr/>
          <p:nvPr/>
        </p:nvSpPr>
        <p:spPr bwMode="auto">
          <a:xfrm>
            <a:off x="1342095" y="2138017"/>
            <a:ext cx="2358637" cy="156609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Gerade Verbindung 22"/>
          <p:cNvCxnSpPr/>
          <p:nvPr/>
        </p:nvCxnSpPr>
        <p:spPr bwMode="auto">
          <a:xfrm>
            <a:off x="500034" y="3643314"/>
            <a:ext cx="7929618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 der Schnittstellen (4/6)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 smtClean="0"/>
              <a:t>Jede </a:t>
            </a:r>
            <a:r>
              <a:rPr lang="de-DE" sz="1400" dirty="0" smtClean="0">
                <a:solidFill>
                  <a:srgbClr val="0070C0"/>
                </a:solidFill>
              </a:rPr>
              <a:t>Systemoperation</a:t>
            </a:r>
            <a:r>
              <a:rPr lang="de-DE" sz="1400" dirty="0" smtClean="0"/>
              <a:t> wird durch eine </a:t>
            </a:r>
            <a:r>
              <a:rPr lang="de-DE" sz="1400" dirty="0" smtClean="0">
                <a:solidFill>
                  <a:srgbClr val="0070C0"/>
                </a:solidFill>
              </a:rPr>
              <a:t>Kollaboration zwischen unseren Komponenten</a:t>
            </a:r>
            <a:r>
              <a:rPr lang="de-DE" sz="1400" dirty="0" smtClean="0"/>
              <a:t> realisiert</a:t>
            </a:r>
            <a:endParaRPr lang="de-DE" sz="1400" dirty="0"/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036" y="2019922"/>
            <a:ext cx="4971534" cy="15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8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4164036"/>
            <a:ext cx="5643563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Gerade Verbindung mit Pfeil 11"/>
          <p:cNvCxnSpPr/>
          <p:nvPr/>
        </p:nvCxnSpPr>
        <p:spPr bwMode="auto">
          <a:xfrm rot="5400000">
            <a:off x="4643438" y="4000504"/>
            <a:ext cx="28734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feld 12"/>
          <p:cNvSpPr txBox="1"/>
          <p:nvPr/>
        </p:nvSpPr>
        <p:spPr>
          <a:xfrm>
            <a:off x="4786314" y="3857628"/>
            <a:ext cx="1714512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050" dirty="0" smtClean="0">
                <a:solidFill>
                  <a:srgbClr val="C00000"/>
                </a:solidFill>
              </a:rPr>
              <a:t>1: </a:t>
            </a:r>
            <a:r>
              <a:rPr lang="de-DE" sz="1050" dirty="0" err="1" smtClean="0">
                <a:solidFill>
                  <a:srgbClr val="C00000"/>
                </a:solidFill>
              </a:rPr>
              <a:t>LeiheBücher</a:t>
            </a:r>
            <a:r>
              <a:rPr lang="de-DE" sz="1050" dirty="0" smtClean="0">
                <a:solidFill>
                  <a:srgbClr val="C00000"/>
                </a:solidFill>
              </a:rPr>
              <a:t>(k, </a:t>
            </a:r>
            <a:r>
              <a:rPr lang="de-DE" sz="1050" dirty="0" err="1" smtClean="0">
                <a:solidFill>
                  <a:srgbClr val="C00000"/>
                </a:solidFill>
              </a:rPr>
              <a:t>eListe</a:t>
            </a:r>
            <a:r>
              <a:rPr lang="de-DE" sz="1050" dirty="0" smtClean="0">
                <a:solidFill>
                  <a:srgbClr val="C00000"/>
                </a:solidFill>
              </a:rPr>
              <a:t>)</a:t>
            </a:r>
            <a:endParaRPr lang="de-DE" sz="1050" dirty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2643174" y="4143380"/>
            <a:ext cx="1928826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050" dirty="0" smtClean="0">
                <a:solidFill>
                  <a:srgbClr val="C00000"/>
                </a:solidFill>
              </a:rPr>
              <a:t>1.1: </a:t>
            </a:r>
            <a:r>
              <a:rPr lang="de-DE" sz="1050" dirty="0" err="1" smtClean="0">
                <a:solidFill>
                  <a:srgbClr val="C00000"/>
                </a:solidFill>
              </a:rPr>
              <a:t>VermerkeVerliehen</a:t>
            </a:r>
            <a:r>
              <a:rPr lang="de-DE" sz="1050" dirty="0" smtClean="0">
                <a:solidFill>
                  <a:srgbClr val="C00000"/>
                </a:solidFill>
              </a:rPr>
              <a:t>(e)</a:t>
            </a:r>
            <a:endParaRPr lang="de-DE" sz="1050" dirty="0">
              <a:solidFill>
                <a:srgbClr val="C00000"/>
              </a:solidFill>
            </a:endParaRPr>
          </a:p>
        </p:txBody>
      </p:sp>
      <p:cxnSp>
        <p:nvCxnSpPr>
          <p:cNvPr id="16" name="Gerade Verbindung mit Pfeil 15"/>
          <p:cNvCxnSpPr/>
          <p:nvPr/>
        </p:nvCxnSpPr>
        <p:spPr bwMode="auto">
          <a:xfrm rot="10800000">
            <a:off x="3428992" y="4440244"/>
            <a:ext cx="349378" cy="23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0" name="Gerade Verbindung mit Pfeil 19"/>
          <p:cNvCxnSpPr/>
          <p:nvPr/>
        </p:nvCxnSpPr>
        <p:spPr bwMode="auto">
          <a:xfrm>
            <a:off x="3571868" y="2571744"/>
            <a:ext cx="1643074" cy="128588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1" name="Rechteck 20"/>
          <p:cNvSpPr/>
          <p:nvPr/>
        </p:nvSpPr>
        <p:spPr bwMode="auto">
          <a:xfrm>
            <a:off x="1306493" y="2260124"/>
            <a:ext cx="2480503" cy="292757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Gerade Verbindung 22"/>
          <p:cNvCxnSpPr/>
          <p:nvPr/>
        </p:nvCxnSpPr>
        <p:spPr bwMode="auto">
          <a:xfrm>
            <a:off x="500034" y="3643314"/>
            <a:ext cx="7929618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6" name="Rechteck 25"/>
          <p:cNvSpPr/>
          <p:nvPr/>
        </p:nvSpPr>
        <p:spPr>
          <a:xfrm>
            <a:off x="214282" y="5286388"/>
            <a:ext cx="4857784" cy="106182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l"/>
            <a:r>
              <a:rPr lang="en-US" sz="900" noProof="1" smtClean="0">
                <a:latin typeface="Courier New" pitchFamily="49" charset="0"/>
                <a:cs typeface="Courier New" pitchFamily="49" charset="0"/>
              </a:rPr>
              <a:t>List&lt;IAusleihe&gt; = IAusleiheMgmt.LeiheBücher(IKunde entleiher</a:t>
            </a:r>
            <a:br>
              <a:rPr lang="en-US" sz="900" noProof="1" smtClean="0">
                <a:latin typeface="Courier New" pitchFamily="49" charset="0"/>
                <a:cs typeface="Courier New" pitchFamily="49" charset="0"/>
              </a:rPr>
            </a:br>
            <a:r>
              <a:rPr lang="en-US" sz="900" noProof="1" smtClean="0">
                <a:latin typeface="Courier New" pitchFamily="49" charset="0"/>
                <a:cs typeface="Courier New" pitchFamily="49" charset="0"/>
              </a:rPr>
              <a:t>                                List&lt;IExemplar&gt; exemplare)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für alle Exemplare:</a:t>
            </a:r>
            <a:b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→ rufe </a:t>
            </a: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IBestandführungMgmt.VermerkeVerliehen(exemplar)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→ in </a:t>
            </a: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Ausleihe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 Lege </a:t>
            </a: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Ausleihe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an mit Referenz auf </a:t>
            </a: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Kunden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und </a:t>
            </a:r>
            <a:b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Exemplar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Rechnung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noch leer)</a:t>
            </a:r>
            <a:b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 Liste von </a:t>
            </a: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IAusleihe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1" grpId="0" animBg="1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 der Schnittstellen (5/6)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 smtClean="0"/>
              <a:t>Jede </a:t>
            </a:r>
            <a:r>
              <a:rPr lang="de-DE" sz="1400" dirty="0" smtClean="0">
                <a:solidFill>
                  <a:srgbClr val="0070C0"/>
                </a:solidFill>
              </a:rPr>
              <a:t>Systemoperation</a:t>
            </a:r>
            <a:r>
              <a:rPr lang="de-DE" sz="1400" dirty="0" smtClean="0"/>
              <a:t> wird durch eine </a:t>
            </a:r>
            <a:r>
              <a:rPr lang="de-DE" sz="1400" dirty="0" smtClean="0">
                <a:solidFill>
                  <a:srgbClr val="0070C0"/>
                </a:solidFill>
              </a:rPr>
              <a:t>Kollaboration zwischen unseren Komponenten</a:t>
            </a:r>
            <a:r>
              <a:rPr lang="de-DE" sz="1400" dirty="0" smtClean="0"/>
              <a:t> realisiert</a:t>
            </a:r>
            <a:endParaRPr lang="de-DE" sz="1400" dirty="0"/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036" y="2019922"/>
            <a:ext cx="4971534" cy="15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8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4164036"/>
            <a:ext cx="5643563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Gerade Verbindung mit Pfeil 11"/>
          <p:cNvCxnSpPr/>
          <p:nvPr/>
        </p:nvCxnSpPr>
        <p:spPr bwMode="auto">
          <a:xfrm rot="5400000">
            <a:off x="4643438" y="4000504"/>
            <a:ext cx="28734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feld 12"/>
          <p:cNvSpPr txBox="1"/>
          <p:nvPr/>
        </p:nvSpPr>
        <p:spPr>
          <a:xfrm>
            <a:off x="4786314" y="3857628"/>
            <a:ext cx="1500198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050" dirty="0" smtClean="0">
                <a:solidFill>
                  <a:srgbClr val="C00000"/>
                </a:solidFill>
              </a:rPr>
              <a:t>1: StelleRechnung()</a:t>
            </a:r>
            <a:endParaRPr lang="de-DE" sz="1050" dirty="0">
              <a:solidFill>
                <a:srgbClr val="C0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2500298" y="4143380"/>
            <a:ext cx="2214578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050" dirty="0" smtClean="0">
                <a:solidFill>
                  <a:srgbClr val="C00000"/>
                </a:solidFill>
              </a:rPr>
              <a:t>1.1: </a:t>
            </a:r>
            <a:r>
              <a:rPr lang="de-DE" sz="1050" dirty="0" err="1" smtClean="0">
                <a:solidFill>
                  <a:srgbClr val="C00000"/>
                </a:solidFill>
              </a:rPr>
              <a:t>LeihpreisFürExemplar</a:t>
            </a:r>
            <a:r>
              <a:rPr lang="de-DE" sz="1050" dirty="0" smtClean="0">
                <a:solidFill>
                  <a:srgbClr val="C00000"/>
                </a:solidFill>
              </a:rPr>
              <a:t>()</a:t>
            </a:r>
            <a:endParaRPr lang="de-DE" sz="1050" dirty="0">
              <a:solidFill>
                <a:srgbClr val="C00000"/>
              </a:solidFill>
            </a:endParaRPr>
          </a:p>
        </p:txBody>
      </p:sp>
      <p:cxnSp>
        <p:nvCxnSpPr>
          <p:cNvPr id="16" name="Gerade Verbindung mit Pfeil 15"/>
          <p:cNvCxnSpPr/>
          <p:nvPr/>
        </p:nvCxnSpPr>
        <p:spPr bwMode="auto">
          <a:xfrm rot="10800000">
            <a:off x="3428992" y="4440244"/>
            <a:ext cx="349378" cy="23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0" name="Gerade Verbindung mit Pfeil 19"/>
          <p:cNvCxnSpPr>
            <a:stCxn id="21" idx="3"/>
          </p:cNvCxnSpPr>
          <p:nvPr/>
        </p:nvCxnSpPr>
        <p:spPr bwMode="auto">
          <a:xfrm>
            <a:off x="2812211" y="2574985"/>
            <a:ext cx="2402731" cy="12826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1" name="Rechteck 20"/>
          <p:cNvSpPr/>
          <p:nvPr/>
        </p:nvSpPr>
        <p:spPr bwMode="auto">
          <a:xfrm>
            <a:off x="1323746" y="2501660"/>
            <a:ext cx="1488465" cy="146649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Gerade Verbindung 22"/>
          <p:cNvCxnSpPr/>
          <p:nvPr/>
        </p:nvCxnSpPr>
        <p:spPr bwMode="auto">
          <a:xfrm>
            <a:off x="500034" y="3643314"/>
            <a:ext cx="7929618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7" name="Rechteck 16"/>
          <p:cNvSpPr/>
          <p:nvPr/>
        </p:nvSpPr>
        <p:spPr>
          <a:xfrm>
            <a:off x="142844" y="5163194"/>
            <a:ext cx="52864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noProof="1" smtClean="0">
                <a:latin typeface="Courier New" pitchFamily="49" charset="0"/>
                <a:cs typeface="Courier New" pitchFamily="49" charset="0"/>
              </a:rPr>
              <a:t>IAusleiheMgmt.StelleRechnung(k, aListe);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Geld gebühr = 0;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für alle Ausleihen:</a:t>
            </a:r>
            <a:b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→  </a:t>
            </a: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Preis = IBestMgmt.LeihpreisFürExemplar(IAusleihe.exemplar);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→  </a:t>
            </a: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gebühr = gebühr + Preis;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IRechnung r = IGebührenMgmt.NeueRechnung(k.Name+Adr,gebühr);</a:t>
            </a:r>
            <a:b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peichere r in allen </a:t>
            </a: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Ausleihen</a:t>
            </a: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return r</a:t>
            </a:r>
            <a:endParaRPr lang="de-DE" sz="9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Gerade Verbindung mit Pfeil 17"/>
          <p:cNvCxnSpPr/>
          <p:nvPr/>
        </p:nvCxnSpPr>
        <p:spPr bwMode="auto">
          <a:xfrm rot="5400000">
            <a:off x="4680483" y="5670625"/>
            <a:ext cx="337021" cy="1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2" name="Textfeld 21"/>
          <p:cNvSpPr txBox="1"/>
          <p:nvPr/>
        </p:nvSpPr>
        <p:spPr>
          <a:xfrm>
            <a:off x="4868808" y="5546262"/>
            <a:ext cx="1500198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050" dirty="0" smtClean="0">
                <a:solidFill>
                  <a:srgbClr val="C00000"/>
                </a:solidFill>
              </a:rPr>
              <a:t>1.2: </a:t>
            </a:r>
            <a:r>
              <a:rPr lang="de-DE" sz="1050" dirty="0" err="1" smtClean="0">
                <a:solidFill>
                  <a:srgbClr val="C00000"/>
                </a:solidFill>
              </a:rPr>
              <a:t>NeueRechnung</a:t>
            </a:r>
            <a:r>
              <a:rPr lang="de-DE" sz="1050" dirty="0" smtClean="0">
                <a:solidFill>
                  <a:srgbClr val="C00000"/>
                </a:solidFill>
              </a:rPr>
              <a:t>()</a:t>
            </a:r>
            <a:endParaRPr lang="de-DE" sz="105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 der Schnittstellen (6/6)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 smtClean="0"/>
              <a:t>Jede </a:t>
            </a:r>
            <a:r>
              <a:rPr lang="de-DE" sz="1400" dirty="0" smtClean="0">
                <a:solidFill>
                  <a:srgbClr val="0070C0"/>
                </a:solidFill>
              </a:rPr>
              <a:t>Systemoperation</a:t>
            </a:r>
            <a:r>
              <a:rPr lang="de-DE" sz="1400" dirty="0" smtClean="0"/>
              <a:t> wird durch eine </a:t>
            </a:r>
            <a:r>
              <a:rPr lang="de-DE" sz="1400" dirty="0" smtClean="0">
                <a:solidFill>
                  <a:srgbClr val="0070C0"/>
                </a:solidFill>
              </a:rPr>
              <a:t>Kollaboration zwischen unseren Komponenten</a:t>
            </a:r>
            <a:r>
              <a:rPr lang="de-DE" sz="1400" dirty="0" smtClean="0"/>
              <a:t> realisiert</a:t>
            </a:r>
            <a:endParaRPr lang="de-DE" sz="1400" dirty="0"/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036" y="2019922"/>
            <a:ext cx="4971534" cy="15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8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6" y="4164036"/>
            <a:ext cx="5643563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Gerade Verbindung mit Pfeil 11"/>
          <p:cNvCxnSpPr/>
          <p:nvPr/>
        </p:nvCxnSpPr>
        <p:spPr bwMode="auto">
          <a:xfrm rot="5400000">
            <a:off x="4643438" y="4000504"/>
            <a:ext cx="287340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feld 12"/>
          <p:cNvSpPr txBox="1"/>
          <p:nvPr/>
        </p:nvSpPr>
        <p:spPr>
          <a:xfrm>
            <a:off x="4786314" y="3857628"/>
            <a:ext cx="2571768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050" dirty="0" smtClean="0">
                <a:solidFill>
                  <a:srgbClr val="C00000"/>
                </a:solidFill>
              </a:rPr>
              <a:t>1: SchreibeBonusPunkteGut(k, </a:t>
            </a:r>
            <a:r>
              <a:rPr lang="de-DE" sz="1050" dirty="0" err="1" smtClean="0">
                <a:solidFill>
                  <a:srgbClr val="C00000"/>
                </a:solidFill>
              </a:rPr>
              <a:t>aListe</a:t>
            </a:r>
            <a:r>
              <a:rPr lang="de-DE" sz="1050" dirty="0" smtClean="0">
                <a:solidFill>
                  <a:srgbClr val="C00000"/>
                </a:solidFill>
              </a:rPr>
              <a:t>)</a:t>
            </a:r>
            <a:endParaRPr lang="de-DE" sz="1050" dirty="0">
              <a:solidFill>
                <a:srgbClr val="C00000"/>
              </a:solidFill>
            </a:endParaRPr>
          </a:p>
        </p:txBody>
      </p:sp>
      <p:cxnSp>
        <p:nvCxnSpPr>
          <p:cNvPr id="20" name="Gerade Verbindung mit Pfeil 19"/>
          <p:cNvCxnSpPr>
            <a:stCxn id="21" idx="3"/>
          </p:cNvCxnSpPr>
          <p:nvPr/>
        </p:nvCxnSpPr>
        <p:spPr bwMode="auto">
          <a:xfrm>
            <a:off x="3243532" y="2700068"/>
            <a:ext cx="1899972" cy="11575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1" name="Rechteck 20"/>
          <p:cNvSpPr/>
          <p:nvPr/>
        </p:nvSpPr>
        <p:spPr bwMode="auto">
          <a:xfrm>
            <a:off x="1323746" y="2613803"/>
            <a:ext cx="1919786" cy="172529"/>
          </a:xfrm>
          <a:prstGeom prst="rect">
            <a:avLst/>
          </a:prstGeom>
          <a:solidFill>
            <a:srgbClr val="FFC000">
              <a:alpha val="24000"/>
            </a:srgbClr>
          </a:solidFill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Gerade Verbindung 22"/>
          <p:cNvCxnSpPr/>
          <p:nvPr/>
        </p:nvCxnSpPr>
        <p:spPr bwMode="auto">
          <a:xfrm>
            <a:off x="500034" y="3643314"/>
            <a:ext cx="7929618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7" name="Rechteck 16"/>
          <p:cNvSpPr/>
          <p:nvPr/>
        </p:nvSpPr>
        <p:spPr>
          <a:xfrm>
            <a:off x="142844" y="5274246"/>
            <a:ext cx="52864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00" noProof="1" smtClean="0">
                <a:latin typeface="Courier New" pitchFamily="49" charset="0"/>
                <a:cs typeface="Courier New" pitchFamily="49" charset="0"/>
              </a:rPr>
              <a:t>IAusleiheMgmt.SchreibeBonuspunkteGut(entleiher, List&lt;Ausleihe&gt;);</a:t>
            </a: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#Punkte = #Ausleihen;</a:t>
            </a:r>
            <a:b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900" noProof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return IKundenMgmt.SchreibeBonuspunkteGut(entleiher, #Punkte);</a:t>
            </a:r>
          </a:p>
        </p:txBody>
      </p:sp>
      <p:cxnSp>
        <p:nvCxnSpPr>
          <p:cNvPr id="18" name="Gerade Verbindung mit Pfeil 17"/>
          <p:cNvCxnSpPr/>
          <p:nvPr/>
        </p:nvCxnSpPr>
        <p:spPr bwMode="auto">
          <a:xfrm flipV="1">
            <a:off x="5500694" y="5072074"/>
            <a:ext cx="412704" cy="35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2" name="Textfeld 21"/>
          <p:cNvSpPr txBox="1"/>
          <p:nvPr/>
        </p:nvSpPr>
        <p:spPr>
          <a:xfrm>
            <a:off x="5214942" y="5143512"/>
            <a:ext cx="2857520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050" dirty="0" smtClean="0">
                <a:solidFill>
                  <a:srgbClr val="C00000"/>
                </a:solidFill>
              </a:rPr>
              <a:t>1.1: SchreibeBonusPunkteGut(k, #Punkte)</a:t>
            </a:r>
            <a:endParaRPr lang="de-DE" sz="105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Schnittstellen des Bibliothekssystems</a:t>
            </a:r>
            <a:endParaRPr lang="de-DE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7158" y="1700649"/>
            <a:ext cx="6643734" cy="4585871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IKundenMgmt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IKunde LeseKundendaten(KundenNrTyp kdnr);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void SchreibeBonuspunkteGut(IKunde kunde, int punkte);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</a:p>
          <a:p>
            <a:pPr algn="l" eaLnBrk="0" hangingPunct="0"/>
            <a:endParaRPr lang="en-US" noProof="1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  <a:p>
            <a:pPr algn="l" eaLnBrk="0" hangingPunct="0"/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IBestandsführungMgmt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IExemplar LeseExemplardaten(ExemplarKeyTyp ex);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bool VermerkeVerliehen(IExemplar exemplar);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Geld LeihpreisFürExemplar(IExemplar exemplar);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</a:p>
          <a:p>
            <a:pPr algn="l" eaLnBrk="0" hangingPunct="0"/>
            <a:endParaRPr lang="en-US" noProof="1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  <a:p>
            <a:pPr algn="l" eaLnBrk="0" hangingPunct="0"/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IAusleiheMgmt 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List&lt;IAusleihe&gt; LeiheBuecher(IKunde entleiher, List&lt;IExemplar&gt; exemplare);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void StelleRechnung(const List&lt;IAusleihe&gt; ausleihen);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void SchreibeBonuspunkteGut(IKunde kunde, List&lt;Ausleihe&gt; ausleihen);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  <a:p>
            <a:pPr algn="l" eaLnBrk="0" hangingPunct="0"/>
            <a:endParaRPr lang="en-US" noProof="1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  <a:p>
            <a:pPr algn="l" eaLnBrk="0" hangingPunct="0"/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IGebührenMgmt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IRechnung NeueRechnung(string name, AdressTyp adresse, Geld gebühr);</a:t>
            </a:r>
            <a:b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</a:p>
        </p:txBody>
      </p:sp>
      <p:sp>
        <p:nvSpPr>
          <p:cNvPr id="5" name="Textfeld 3"/>
          <p:cNvSpPr txBox="1">
            <a:spLocks noChangeArrowheads="1"/>
          </p:cNvSpPr>
          <p:nvPr/>
        </p:nvSpPr>
        <p:spPr bwMode="auto">
          <a:xfrm>
            <a:off x="4786314" y="2786058"/>
            <a:ext cx="3500462" cy="52322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400" b="1" dirty="0" smtClean="0">
                <a:latin typeface="+mn-lt"/>
              </a:rPr>
              <a:t>Hier fehlt natürlich die korrekte Dokumentation der Operationen!</a:t>
            </a:r>
            <a:endParaRPr lang="de-DE" sz="1400" b="1" dirty="0">
              <a:latin typeface="+mn-lt"/>
            </a:endParaRPr>
          </a:p>
        </p:txBody>
      </p:sp>
      <p:pic>
        <p:nvPicPr>
          <p:cNvPr id="6" name="Picture 2" descr="C:\Users\sarstedt\AppData\Local\Microsoft\Windows\Temporary Internet Files\Content.IE5\R1DVEW14\MCj0411320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24" y="2714620"/>
            <a:ext cx="785818" cy="6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 zum Schnittstellendesign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Wir bleiben hier weiterhin auf rein </a:t>
            </a:r>
            <a:r>
              <a:rPr lang="de-DE" dirty="0" smtClean="0">
                <a:solidFill>
                  <a:srgbClr val="0070C0"/>
                </a:solidFill>
              </a:rPr>
              <a:t>fachlicher Ebene</a:t>
            </a:r>
            <a:r>
              <a:rPr lang="de-DE" dirty="0" smtClean="0"/>
              <a:t>, d. h.</a:t>
            </a:r>
          </a:p>
          <a:p>
            <a:pPr lvl="1"/>
            <a:r>
              <a:rPr lang="de-DE" dirty="0" smtClean="0"/>
              <a:t>wir definieren eine </a:t>
            </a:r>
            <a:r>
              <a:rPr lang="de-DE" b="1" dirty="0" smtClean="0"/>
              <a:t>fachliche Architektur</a:t>
            </a:r>
          </a:p>
          <a:p>
            <a:pPr lvl="1"/>
            <a:r>
              <a:rPr lang="de-DE" dirty="0" smtClean="0"/>
              <a:t>sowie </a:t>
            </a:r>
            <a:r>
              <a:rPr lang="de-DE" b="1" dirty="0" smtClean="0"/>
              <a:t>fachliche Schnittstellen</a:t>
            </a:r>
          </a:p>
          <a:p>
            <a:r>
              <a:rPr lang="de-DE" dirty="0" smtClean="0"/>
              <a:t>Von technischen Details (Persistenz, transaktionales Verhalten) ist hier </a:t>
            </a:r>
            <a:r>
              <a:rPr lang="de-DE" dirty="0" smtClean="0">
                <a:solidFill>
                  <a:srgbClr val="0070C0"/>
                </a:solidFill>
              </a:rPr>
              <a:t>nichts zu sehen</a:t>
            </a:r>
            <a:r>
              <a:rPr lang="de-DE" dirty="0" smtClean="0"/>
              <a:t>!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14348" y="3571876"/>
            <a:ext cx="6929486" cy="1631216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IKundenMgmt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TrasactionID BeginTransaction();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void Commit(TransactionID tid);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void Rollback(TransactionID tid);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IKunde LeseKundendaten(SQLString abfrage) throws SQLException;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TechnicalErrorID UpdateKundendaten(int kundenPKey, string name, string ort);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3465626" y="3559177"/>
            <a:ext cx="1833197" cy="17113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endParaRPr lang="de-DE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3428992" y="3500438"/>
            <a:ext cx="1841988" cy="1828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2560724" y="5357826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noProof="1" smtClean="0">
                <a:solidFill>
                  <a:srgbClr val="FF0000"/>
                </a:solidFill>
              </a:rPr>
              <a:t>SoC- und SrP-Prinzipien verletzt!</a:t>
            </a:r>
            <a:endParaRPr lang="de-DE" sz="1800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88640"/>
            <a:ext cx="4642762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3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Schnittstellen-Kategorien (1/6)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Eine Schnittstelle kann im Hinblick auf die Kopplung zwischen Komponenten auf verschiedene Arten entworfen werden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Man sollte eigene Datentypen, die immer wieder unverändert in zahlreichen Projekten verwendet werden, als Typ „0“ definieren.</a:t>
            </a:r>
          </a:p>
          <a:p>
            <a:pPr lvl="1"/>
            <a:r>
              <a:rPr lang="de-DE" dirty="0" smtClean="0"/>
              <a:t>Mögliche Beispiele: </a:t>
            </a:r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GeldTyp</a:t>
            </a:r>
            <a:r>
              <a:rPr lang="de-DE" dirty="0" smtClean="0"/>
              <a:t>, </a:t>
            </a:r>
            <a:r>
              <a:rPr lang="de-DE" dirty="0" smtClean="0">
                <a:latin typeface="Courier New" pitchFamily="49" charset="0"/>
                <a:cs typeface="Courier New" pitchFamily="49" charset="0"/>
              </a:rPr>
              <a:t>ZeitstempelTyp</a:t>
            </a:r>
            <a:r>
              <a:rPr lang="de-DE" dirty="0" smtClean="0"/>
              <a:t>, </a:t>
            </a:r>
            <a:r>
              <a:rPr lang="de-DE" dirty="0" smtClean="0">
                <a:latin typeface="Courier New" pitchFamily="49" charset="0"/>
                <a:cs typeface="Courier New" pitchFamily="49" charset="0"/>
              </a:rPr>
              <a:t>AdressTyp</a:t>
            </a:r>
            <a:endParaRPr lang="de-DE" dirty="0" smtClean="0"/>
          </a:p>
          <a:p>
            <a:endParaRPr lang="de-DE" dirty="0" smtClean="0"/>
          </a:p>
        </p:txBody>
      </p:sp>
      <p:sp>
        <p:nvSpPr>
          <p:cNvPr id="5" name="Rechteck 4"/>
          <p:cNvSpPr/>
          <p:nvPr/>
        </p:nvSpPr>
        <p:spPr>
          <a:xfrm>
            <a:off x="642910" y="2714620"/>
            <a:ext cx="636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rgbClr val="C00000"/>
                </a:solidFill>
              </a:rPr>
              <a:t>Typ „0“</a:t>
            </a:r>
            <a:r>
              <a:rPr lang="de-DE" sz="1600" dirty="0" smtClean="0">
                <a:solidFill>
                  <a:srgbClr val="C00000"/>
                </a:solidFill>
                <a:sym typeface="Wingdings" pitchFamily="2" charset="2"/>
              </a:rPr>
              <a:t>:</a:t>
            </a:r>
            <a:r>
              <a:rPr lang="de-DE" sz="1600" dirty="0" smtClean="0">
                <a:solidFill>
                  <a:srgbClr val="C00000"/>
                </a:solidFill>
              </a:rPr>
              <a:t> Schnittstelle enthält ausschließlich elementare Datentypen</a:t>
            </a:r>
            <a:endParaRPr lang="de-DE" sz="1600" dirty="0">
              <a:solidFill>
                <a:srgbClr val="C0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85786" y="3071810"/>
            <a:ext cx="7500990" cy="1138773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IAusleiheMgmt 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List&lt;int&gt; LeiheBuecher(int kundenNr, int exemplarNummer);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4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Schnittstellen-Kategorien (2/6)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Eine Schnittstelle kann im Hinblick auf die Kopplung zwischen Komponenten auf verschiedene Arten entworfen werden</a:t>
            </a:r>
          </a:p>
          <a:p>
            <a:endParaRPr lang="de-DE" dirty="0" smtClean="0"/>
          </a:p>
        </p:txBody>
      </p:sp>
      <p:sp>
        <p:nvSpPr>
          <p:cNvPr id="5" name="Rechteck 4"/>
          <p:cNvSpPr/>
          <p:nvPr/>
        </p:nvSpPr>
        <p:spPr>
          <a:xfrm>
            <a:off x="673023" y="2714620"/>
            <a:ext cx="5574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rgbClr val="C00000"/>
                </a:solidFill>
              </a:rPr>
              <a:t>Typ „T“</a:t>
            </a:r>
            <a:r>
              <a:rPr lang="de-DE" sz="1600" dirty="0" smtClean="0">
                <a:solidFill>
                  <a:srgbClr val="C00000"/>
                </a:solidFill>
                <a:sym typeface="Wingdings" pitchFamily="2" charset="2"/>
              </a:rPr>
              <a:t>:</a:t>
            </a:r>
            <a:r>
              <a:rPr lang="de-DE" sz="1600" dirty="0" smtClean="0">
                <a:solidFill>
                  <a:srgbClr val="C00000"/>
                </a:solidFill>
              </a:rPr>
              <a:t> Wie 0 aber zusätzlich mit technischen Datentypen</a:t>
            </a:r>
            <a:endParaRPr lang="de-DE" sz="1600" dirty="0">
              <a:solidFill>
                <a:srgbClr val="C0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4282" y="3071810"/>
            <a:ext cx="8786874" cy="1138773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IAusleiheMgmt 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List&lt;int&gt; LeiheBuecher(int kundenNr, int exemplarNummer) throw SQLException;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4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Schnittstellen-Kategorien (3/6)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Eine Schnittstelle kann im Hinblick auf die Kopplung zwischen Komponenten auf verschiedene Arten entworfen werden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KundeTyp</a:t>
            </a:r>
            <a:r>
              <a:rPr lang="de-DE" dirty="0" smtClean="0"/>
              <a:t> aus obigem Beispiel ist ein </a:t>
            </a:r>
            <a:r>
              <a:rPr lang="de-DE" b="1" dirty="0" smtClean="0">
                <a:solidFill>
                  <a:srgbClr val="0070C0"/>
                </a:solidFill>
              </a:rPr>
              <a:t>Transportobjekt</a:t>
            </a:r>
          </a:p>
          <a:p>
            <a:pPr lvl="1"/>
            <a:r>
              <a:rPr lang="de-DE" dirty="0" smtClean="0"/>
              <a:t>es enthält somit nur die Datenfelder einer Kundenentität! auch: </a:t>
            </a:r>
            <a:r>
              <a:rPr lang="de-DE" dirty="0" err="1" smtClean="0">
                <a:latin typeface="Courier"/>
                <a:cs typeface="Courier"/>
              </a:rPr>
              <a:t>KundeTpo</a:t>
            </a:r>
            <a:endParaRPr lang="de-DE" dirty="0" smtClean="0">
              <a:latin typeface="Courier"/>
              <a:cs typeface="Courier"/>
            </a:endParaRPr>
          </a:p>
          <a:p>
            <a:endParaRPr lang="de-DE" dirty="0" smtClean="0"/>
          </a:p>
        </p:txBody>
      </p:sp>
      <p:sp>
        <p:nvSpPr>
          <p:cNvPr id="5" name="Rechteck 4"/>
          <p:cNvSpPr/>
          <p:nvPr/>
        </p:nvSpPr>
        <p:spPr>
          <a:xfrm>
            <a:off x="554040" y="2500306"/>
            <a:ext cx="63814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rgbClr val="C00000"/>
                </a:solidFill>
              </a:rPr>
              <a:t>Typ „A</a:t>
            </a:r>
            <a:r>
              <a:rPr lang="de-DE" sz="1600" b="1" baseline="-25000" dirty="0" smtClean="0">
                <a:solidFill>
                  <a:srgbClr val="C00000"/>
                </a:solidFill>
              </a:rPr>
              <a:t>F</a:t>
            </a:r>
            <a:r>
              <a:rPr lang="de-DE" sz="1600" b="1" dirty="0" smtClean="0">
                <a:solidFill>
                  <a:srgbClr val="C00000"/>
                </a:solidFill>
                <a:sym typeface="Wingdings" pitchFamily="2" charset="2"/>
              </a:rPr>
              <a:t>“ (A flach)</a:t>
            </a:r>
            <a:r>
              <a:rPr lang="de-DE" sz="1600" dirty="0" smtClean="0">
                <a:solidFill>
                  <a:srgbClr val="C00000"/>
                </a:solidFill>
                <a:sym typeface="Wingdings" pitchFamily="2" charset="2"/>
              </a:rPr>
              <a:t>:</a:t>
            </a:r>
            <a:r>
              <a:rPr lang="de-DE" sz="1600" dirty="0" smtClean="0">
                <a:solidFill>
                  <a:srgbClr val="C00000"/>
                </a:solidFill>
              </a:rPr>
              <a:t> Wie 0 aber zusätzlich mit fachlichen Datentypen</a:t>
            </a:r>
            <a:endParaRPr lang="de-DE" sz="1600" dirty="0">
              <a:solidFill>
                <a:srgbClr val="C0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1406" y="2857496"/>
            <a:ext cx="9001156" cy="2646878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IAusleiheMgmt 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List&lt;AusleiheTyp&gt; LeiheBuecher(KundeTyp entleiher, List&lt;ExemplarTyp&gt; exemplare)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                throw TechnicalException;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/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class AusleiheTyp {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KundenNrTyp   kundenNr;  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ExemplarNrTyp exemplarNr;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…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4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sp>
        <p:nvSpPr>
          <p:cNvPr id="7" name="Legende mit Linie 2 6"/>
          <p:cNvSpPr/>
          <p:nvPr/>
        </p:nvSpPr>
        <p:spPr bwMode="auto">
          <a:xfrm>
            <a:off x="5076056" y="4581128"/>
            <a:ext cx="2857488" cy="276999"/>
          </a:xfrm>
          <a:prstGeom prst="borderCallout2">
            <a:avLst>
              <a:gd name="adj1" fmla="val 3707"/>
              <a:gd name="adj2" fmla="val -1978"/>
              <a:gd name="adj3" fmla="val 2458"/>
              <a:gd name="adj4" fmla="val -13240"/>
              <a:gd name="adj5" fmla="val -183972"/>
              <a:gd name="adj6" fmla="val -40125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200" dirty="0" smtClean="0">
                <a:latin typeface="+mj-lt"/>
              </a:rPr>
              <a:t>abstrahiert von technischen Details</a:t>
            </a:r>
            <a:endParaRPr lang="de-DE" sz="1200" dirty="0">
              <a:latin typeface="+mj-lt"/>
            </a:endParaRPr>
          </a:p>
        </p:txBody>
      </p:sp>
      <p:sp>
        <p:nvSpPr>
          <p:cNvPr id="8" name="Legende mit Linie 2 7"/>
          <p:cNvSpPr/>
          <p:nvPr/>
        </p:nvSpPr>
        <p:spPr bwMode="auto">
          <a:xfrm>
            <a:off x="4929190" y="3000372"/>
            <a:ext cx="1785950" cy="276999"/>
          </a:xfrm>
          <a:prstGeom prst="borderCallout2">
            <a:avLst>
              <a:gd name="adj1" fmla="val 3707"/>
              <a:gd name="adj2" fmla="val -1978"/>
              <a:gd name="adj3" fmla="val 2458"/>
              <a:gd name="adj4" fmla="val -13240"/>
              <a:gd name="adj5" fmla="val 178343"/>
              <a:gd name="adj6" fmla="val -38876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200" dirty="0" smtClean="0">
                <a:latin typeface="+mj-lt"/>
              </a:rPr>
              <a:t>fachlicher Datentyp</a:t>
            </a:r>
            <a:endParaRPr lang="de-DE" sz="1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Schnittstellen-Kategorien (4/6)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Eine Schnittstelle kann im Hinblick auf die Kopplung zwischen Komponenten auf verschiedene Arten entworfen werden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de-DE" dirty="0" smtClean="0">
                <a:solidFill>
                  <a:srgbClr val="0070C0"/>
                </a:solidFill>
              </a:rPr>
              <a:t>Entitätsschnittstellen</a:t>
            </a:r>
            <a:r>
              <a:rPr lang="de-DE" dirty="0" smtClean="0"/>
              <a:t> beschränken die komponentenexterne Sicht auf Entitäten; z. B. indem nur Leseoperationen bereitgestellt werden</a:t>
            </a:r>
          </a:p>
          <a:p>
            <a:pPr lvl="2"/>
            <a:r>
              <a:rPr lang="de-DE" dirty="0" smtClean="0"/>
              <a:t>Konzept ähnlich einer „SQL-View“</a:t>
            </a:r>
          </a:p>
          <a:p>
            <a:pPr lvl="1"/>
            <a:r>
              <a:rPr lang="de-DE" dirty="0" smtClean="0"/>
              <a:t>Obiges Beispiel: </a:t>
            </a:r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IAusleihe</a:t>
            </a:r>
            <a:r>
              <a:rPr lang="de-DE" dirty="0" smtClean="0"/>
              <a:t> kann nicht direkt manipuliert werden; Änderungen sind nur kontrolliert über weitere Operationen der Schnittstelle </a:t>
            </a:r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IAusleiheMgmt</a:t>
            </a:r>
            <a:r>
              <a:rPr lang="de-DE" dirty="0" smtClean="0"/>
              <a:t> möglich</a:t>
            </a:r>
          </a:p>
          <a:p>
            <a:endParaRPr lang="de-DE" dirty="0" smtClean="0"/>
          </a:p>
        </p:txBody>
      </p:sp>
      <p:sp>
        <p:nvSpPr>
          <p:cNvPr id="5" name="Rechteck 4"/>
          <p:cNvSpPr/>
          <p:nvPr/>
        </p:nvSpPr>
        <p:spPr>
          <a:xfrm>
            <a:off x="667412" y="2714620"/>
            <a:ext cx="54039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rgbClr val="C00000"/>
                </a:solidFill>
              </a:rPr>
              <a:t>Typ „A“</a:t>
            </a:r>
            <a:r>
              <a:rPr lang="de-DE" sz="1600" dirty="0" smtClean="0">
                <a:solidFill>
                  <a:srgbClr val="C00000"/>
                </a:solidFill>
              </a:rPr>
              <a:t>: Wie A</a:t>
            </a:r>
            <a:r>
              <a:rPr lang="de-DE" sz="1600" baseline="-25000" dirty="0" smtClean="0">
                <a:solidFill>
                  <a:srgbClr val="C00000"/>
                </a:solidFill>
              </a:rPr>
              <a:t>F</a:t>
            </a:r>
            <a:r>
              <a:rPr lang="de-DE" sz="1600" dirty="0" smtClean="0">
                <a:solidFill>
                  <a:srgbClr val="C00000"/>
                </a:solidFill>
              </a:rPr>
              <a:t>, aber zusätzlich mit Entitätsschnittstellen</a:t>
            </a:r>
            <a:endParaRPr lang="de-DE" sz="1600" dirty="0">
              <a:solidFill>
                <a:srgbClr val="C0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85720" y="3071810"/>
            <a:ext cx="8715436" cy="1138773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IAusleiheMgmt 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List&lt;IAusleihe&gt; LeiheBuecher(IKunde entleiher, List&lt;IExemplar&gt; exemplare);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4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Schnittstellen-Kategorien (5/6)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Eine Schnittstelle kann im Hinblick auf die Kopplung zwischen Komponenten auf verschiedene Arten entworfen werden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de-DE" dirty="0" smtClean="0"/>
              <a:t>direkte Referenzen auf </a:t>
            </a:r>
            <a:r>
              <a:rPr lang="de-DE" dirty="0" smtClean="0">
                <a:solidFill>
                  <a:srgbClr val="0070C0"/>
                </a:solidFill>
              </a:rPr>
              <a:t>Entitätsklassen</a:t>
            </a:r>
            <a:r>
              <a:rPr lang="de-DE" dirty="0" smtClean="0"/>
              <a:t> geben Details über die Implementierung nach außen preis</a:t>
            </a:r>
          </a:p>
          <a:p>
            <a:endParaRPr lang="de-DE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28628" y="3117835"/>
            <a:ext cx="8358214" cy="1138773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IAusleiheMgmt 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List&lt;Ausleihe&gt; LeiheBuecher(Kunde entleiher, List&lt;Exemplar&gt; exemplare);</a:t>
            </a:r>
            <a:b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4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4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657794" y="2714620"/>
            <a:ext cx="4728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rgbClr val="C00000"/>
                </a:solidFill>
              </a:rPr>
              <a:t>Typ „A</a:t>
            </a:r>
            <a:r>
              <a:rPr lang="de-DE" sz="1600" b="1" baseline="-25000" dirty="0" smtClean="0">
                <a:solidFill>
                  <a:srgbClr val="C00000"/>
                </a:solidFill>
              </a:rPr>
              <a:t>X</a:t>
            </a:r>
            <a:r>
              <a:rPr lang="de-DE" sz="1600" b="1" dirty="0" smtClean="0">
                <a:solidFill>
                  <a:srgbClr val="C00000"/>
                </a:solidFill>
              </a:rPr>
              <a:t>“</a:t>
            </a:r>
            <a:r>
              <a:rPr lang="de-DE" sz="1600" dirty="0" smtClean="0">
                <a:solidFill>
                  <a:srgbClr val="C00000"/>
                </a:solidFill>
              </a:rPr>
              <a:t>: Die Schnittstelle enthält Entitätsklassen</a:t>
            </a:r>
            <a:endParaRPr lang="de-DE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Schnittstellen-Kategorien (6/6)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357158" y="1643050"/>
          <a:ext cx="8543247" cy="3999703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049655"/>
                <a:gridCol w="3746796"/>
                <a:gridCol w="3746796"/>
              </a:tblGrid>
              <a:tr h="409270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smtClean="0">
                          <a:solidFill>
                            <a:srgbClr val="0070C0"/>
                          </a:solidFill>
                        </a:rPr>
                        <a:t>Kategorie</a:t>
                      </a:r>
                      <a:endParaRPr lang="de-DE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smtClean="0">
                          <a:solidFill>
                            <a:srgbClr val="0070C0"/>
                          </a:solidFill>
                        </a:rPr>
                        <a:t>Beschreibung</a:t>
                      </a:r>
                      <a:endParaRPr lang="de-DE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smtClean="0">
                          <a:solidFill>
                            <a:srgbClr val="0070C0"/>
                          </a:solidFill>
                        </a:rPr>
                        <a:t>Besondere Eignung</a:t>
                      </a:r>
                      <a:endParaRPr lang="de-DE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69793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smtClean="0"/>
                        <a:t>0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 smtClean="0"/>
                        <a:t>Sehr lose Kopplung, kaum</a:t>
                      </a:r>
                      <a:r>
                        <a:rPr lang="de-DE" sz="1400" b="0" baseline="0" dirty="0" smtClean="0"/>
                        <a:t> Typsicherheit („</a:t>
                      </a:r>
                      <a:r>
                        <a:rPr lang="de-DE" sz="1400" b="0" kern="1200" baseline="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string</a:t>
                      </a:r>
                      <a:r>
                        <a:rPr lang="de-DE" sz="1400" b="0" baseline="0" dirty="0" smtClean="0"/>
                        <a:t>“).</a:t>
                      </a:r>
                      <a:endParaRPr lang="de-D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 smtClean="0"/>
                        <a:t>Schnittstellen des Gesamtsystems.</a:t>
                      </a:r>
                    </a:p>
                  </a:txBody>
                  <a:tcPr/>
                </a:tc>
              </a:tr>
              <a:tr h="69793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smtClean="0"/>
                        <a:t>T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 smtClean="0"/>
                        <a:t>Kopplung an Technik, kaum</a:t>
                      </a:r>
                      <a:r>
                        <a:rPr lang="de-DE" sz="1400" b="0" baseline="0" dirty="0" smtClean="0"/>
                        <a:t> Typsicherheit („</a:t>
                      </a:r>
                      <a:r>
                        <a:rPr lang="de-DE" sz="1400" b="0" kern="1200" baseline="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SQLException</a:t>
                      </a:r>
                      <a:r>
                        <a:rPr lang="de-DE" sz="1400" b="0" baseline="0" dirty="0" smtClean="0"/>
                        <a:t>“).</a:t>
                      </a:r>
                      <a:endParaRPr lang="de-D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 smtClean="0"/>
                        <a:t>Schnittstellen des Gesamtsystems.</a:t>
                      </a:r>
                      <a:endParaRPr lang="de-DE" sz="1400" b="0" dirty="0"/>
                    </a:p>
                  </a:txBody>
                  <a:tcPr/>
                </a:tc>
              </a:tr>
              <a:tr h="69793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smtClean="0"/>
                        <a:t>A</a:t>
                      </a:r>
                      <a:r>
                        <a:rPr lang="de-DE" sz="1400" b="1" baseline="-25000" dirty="0" smtClean="0"/>
                        <a:t>F</a:t>
                      </a:r>
                      <a:endParaRPr lang="de-DE" sz="14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dirty="0" smtClean="0"/>
                        <a:t>K</a:t>
                      </a:r>
                      <a:r>
                        <a:rPr lang="de-DE" sz="1400" b="0" baseline="0" dirty="0" smtClean="0"/>
                        <a:t>eine Referenzen auf Komponententypen, sondern nur auf fachliche Datentypen („</a:t>
                      </a:r>
                      <a:r>
                        <a:rPr lang="de-DE" sz="1400" b="0" kern="1200" baseline="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AusleiheTyp</a:t>
                      </a:r>
                      <a:r>
                        <a:rPr lang="de-DE" sz="1400" b="0" baseline="0" dirty="0" smtClean="0"/>
                        <a:t>“).</a:t>
                      </a:r>
                      <a:endParaRPr lang="de-DE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dirty="0" smtClean="0"/>
                        <a:t>Lose </a:t>
                      </a:r>
                      <a:r>
                        <a:rPr lang="de-DE" sz="1400" b="0" baseline="0" dirty="0" smtClean="0"/>
                        <a:t>Kopplung zwischen Entitäten verschiedener Komponenten;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baseline="0" dirty="0" smtClean="0"/>
                        <a:t>Schnittstellen des Anwendungskerns.</a:t>
                      </a:r>
                      <a:endParaRPr lang="de-DE" sz="1400" b="0" dirty="0" smtClean="0"/>
                    </a:p>
                  </a:txBody>
                  <a:tcPr/>
                </a:tc>
              </a:tr>
              <a:tr h="69793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smtClean="0"/>
                        <a:t>A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 smtClean="0"/>
                        <a:t>Engere Kopplung; Verwendung</a:t>
                      </a:r>
                      <a:r>
                        <a:rPr lang="de-DE" sz="1400" b="0" baseline="0" dirty="0" smtClean="0"/>
                        <a:t> von Entitätsschnittstellen („</a:t>
                      </a:r>
                      <a:r>
                        <a:rPr lang="de-DE" sz="1400" b="0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IAusleihe</a:t>
                      </a:r>
                      <a:r>
                        <a:rPr lang="de-DE" sz="1400" b="0" baseline="0" dirty="0" smtClean="0"/>
                        <a:t>“)</a:t>
                      </a:r>
                      <a:r>
                        <a:rPr lang="de-DE" sz="1400" b="0" dirty="0" smtClean="0"/>
                        <a:t>. „Sicht“ auf Entität.</a:t>
                      </a:r>
                      <a:endParaRPr lang="de-D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dirty="0" smtClean="0"/>
                        <a:t>Z</a:t>
                      </a:r>
                      <a:r>
                        <a:rPr lang="de-DE" sz="1400" b="0" baseline="0" dirty="0" smtClean="0"/>
                        <a:t>wischen Entitäten verschiedener Komponenten im Anwendungskern. Schnittstellen des Anwendungskerns.</a:t>
                      </a:r>
                      <a:endParaRPr lang="de-DE" sz="1400" b="0" dirty="0" smtClean="0"/>
                    </a:p>
                  </a:txBody>
                  <a:tcPr/>
                </a:tc>
              </a:tr>
              <a:tr h="69793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smtClean="0"/>
                        <a:t>A</a:t>
                      </a:r>
                      <a:r>
                        <a:rPr lang="de-DE" sz="1400" b="1" baseline="-25000" dirty="0" smtClean="0"/>
                        <a:t>X</a:t>
                      </a:r>
                      <a:endParaRPr lang="de-DE" sz="14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 smtClean="0"/>
                        <a:t>Sehr enge Kopplung; Änderungen</a:t>
                      </a:r>
                      <a:r>
                        <a:rPr lang="de-DE" sz="1400" b="0" baseline="0" dirty="0" smtClean="0"/>
                        <a:t> an den Implementierungen wirken sich direkt auf andere Komponenten aus („</a:t>
                      </a:r>
                      <a:r>
                        <a:rPr lang="de-DE" sz="1400" b="0" baseline="0" dirty="0" smtClean="0">
                          <a:latin typeface="Courier New" pitchFamily="49" charset="0"/>
                          <a:cs typeface="Courier New" pitchFamily="49" charset="0"/>
                        </a:rPr>
                        <a:t>Ausleihe</a:t>
                      </a:r>
                      <a:r>
                        <a:rPr lang="de-DE" sz="1400" b="0" baseline="0" dirty="0" smtClean="0"/>
                        <a:t>“).</a:t>
                      </a:r>
                      <a:endParaRPr lang="de-D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 smtClean="0"/>
                        <a:t>Entitäten innerhalb einer Komponente oder komponentenübergreifend im </a:t>
                      </a:r>
                      <a:r>
                        <a:rPr lang="de-DE" sz="1400" b="0" baseline="0" dirty="0" smtClean="0"/>
                        <a:t>Anwendungskern </a:t>
                      </a:r>
                      <a:r>
                        <a:rPr lang="de-DE" sz="1400" b="0" dirty="0" smtClean="0"/>
                        <a:t>(bei</a:t>
                      </a:r>
                      <a:r>
                        <a:rPr lang="de-DE" sz="1400" b="0" baseline="0" dirty="0" smtClean="0"/>
                        <a:t> ggs. Vertrauen).</a:t>
                      </a:r>
                      <a:endParaRPr lang="de-DE" sz="14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feld 3"/>
          <p:cNvSpPr txBox="1">
            <a:spLocks noChangeArrowheads="1"/>
          </p:cNvSpPr>
          <p:nvPr/>
        </p:nvSpPr>
        <p:spPr bwMode="auto">
          <a:xfrm>
            <a:off x="500034" y="5758746"/>
            <a:ext cx="4929222" cy="646331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800" dirty="0" smtClean="0"/>
              <a:t>A</a:t>
            </a:r>
            <a:r>
              <a:rPr lang="de-DE" sz="1800" baseline="-25000" dirty="0" smtClean="0"/>
              <a:t>X</a:t>
            </a:r>
            <a:r>
              <a:rPr lang="de-DE" sz="1800" dirty="0" smtClean="0"/>
              <a:t> und A: </a:t>
            </a:r>
            <a:r>
              <a:rPr lang="de-DE" sz="1800" b="1" dirty="0" smtClean="0"/>
              <a:t>Objektorientierte</a:t>
            </a:r>
            <a:r>
              <a:rPr lang="de-DE" sz="1800" dirty="0" smtClean="0"/>
              <a:t> Schnittstellen</a:t>
            </a:r>
            <a:br>
              <a:rPr lang="de-DE" sz="1800" dirty="0" smtClean="0"/>
            </a:br>
            <a:r>
              <a:rPr lang="de-DE" sz="1800" dirty="0" smtClean="0"/>
              <a:t>A</a:t>
            </a:r>
            <a:r>
              <a:rPr lang="de-DE" sz="1800" baseline="-25000" dirty="0" smtClean="0"/>
              <a:t>F</a:t>
            </a:r>
            <a:r>
              <a:rPr lang="de-DE" sz="1800" dirty="0" smtClean="0"/>
              <a:t>, T, 0: </a:t>
            </a:r>
            <a:r>
              <a:rPr lang="de-DE" sz="1800" b="1" dirty="0" smtClean="0"/>
              <a:t>Dienstorientierte</a:t>
            </a:r>
            <a:r>
              <a:rPr lang="de-DE" sz="1800" dirty="0" smtClean="0"/>
              <a:t> Schnittstellen</a:t>
            </a:r>
            <a:endParaRPr lang="de-DE" sz="1800" dirty="0"/>
          </a:p>
        </p:txBody>
      </p:sp>
      <p:pic>
        <p:nvPicPr>
          <p:cNvPr id="9" name="Picture 2" descr="C:\Users\sarstedt\AppData\Local\Microsoft\Windows\Temporary Internet Files\Content.IE5\R1DVEW14\MCj0411320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5715016"/>
            <a:ext cx="895208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857232"/>
            <a:ext cx="8458200" cy="457200"/>
          </a:xfrm>
        </p:spPr>
        <p:txBody>
          <a:bodyPr/>
          <a:lstStyle/>
          <a:p>
            <a:r>
              <a:rPr lang="de-DE" dirty="0" smtClean="0">
                <a:solidFill>
                  <a:srgbClr val="0070C0"/>
                </a:solidFill>
              </a:rPr>
              <a:t>Beispiel Scandlines – Schnittstellenkategorien</a:t>
            </a:r>
            <a:endParaRPr lang="de-DE" dirty="0">
              <a:solidFill>
                <a:srgbClr val="0070C0"/>
              </a:solidFill>
            </a:endParaRPr>
          </a:p>
        </p:txBody>
      </p:sp>
      <p:pic>
        <p:nvPicPr>
          <p:cNvPr id="528386" name="Picture 2"/>
          <p:cNvPicPr>
            <a:picLocks noChangeAspect="1" noChangeArrowheads="1"/>
          </p:cNvPicPr>
          <p:nvPr/>
        </p:nvPicPr>
        <p:blipFill>
          <a:blip r:embed="rId3" cstate="print"/>
          <a:srcRect t="33543"/>
          <a:stretch>
            <a:fillRect/>
          </a:stretch>
        </p:blipFill>
        <p:spPr bwMode="auto">
          <a:xfrm>
            <a:off x="0" y="1571612"/>
            <a:ext cx="9144000" cy="3528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 bwMode="auto">
          <a:xfrm>
            <a:off x="714380" y="2214554"/>
            <a:ext cx="7358114" cy="78581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85752" y="3214686"/>
            <a:ext cx="6715172" cy="92869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857364"/>
            <a:ext cx="8458200" cy="457200"/>
          </a:xfrm>
        </p:spPr>
        <p:txBody>
          <a:bodyPr/>
          <a:lstStyle/>
          <a:p>
            <a:r>
              <a:rPr lang="de-DE" dirty="0" smtClean="0"/>
              <a:t>Die Innensicht</a:t>
            </a:r>
            <a:endParaRPr lang="de-DE" dirty="0"/>
          </a:p>
        </p:txBody>
      </p:sp>
      <p:pic>
        <p:nvPicPr>
          <p:cNvPr id="4" name="Picture 2" descr="C:\Users\sarstedt\AppData\Local\Microsoft\Windows\Temporary Internet Files\Content.IE5\QLTFWNNF\MCj0430065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2643182"/>
            <a:ext cx="3987763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– Innensicht (1/8)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70C0"/>
                </a:solidFill>
              </a:rPr>
              <a:t>Fragestellung</a:t>
            </a:r>
            <a:r>
              <a:rPr lang="de-DE" dirty="0" smtClean="0"/>
              <a:t>: Wie setzt eine Komponente die an sie geforderte Funktionalität intern um?</a:t>
            </a:r>
          </a:p>
          <a:p>
            <a:r>
              <a:rPr lang="de-DE" dirty="0" smtClean="0"/>
              <a:t>Ausgangspunkt sind die Schnittstellen der Komponente</a:t>
            </a:r>
            <a:endParaRPr lang="de-DE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7158" y="2928934"/>
            <a:ext cx="6929486" cy="2477601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IKundenMgmt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IKunde LeseKundendaten(KundenNrTyp kdnr);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void SchreibeBonuspunkteGut(IKunde kunde, int punkte);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</a:p>
          <a:p>
            <a:pPr algn="l" eaLnBrk="0" hangingPunct="0"/>
            <a:endParaRPr lang="en-US" sz="1100" noProof="1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  <a:p>
            <a:pPr algn="l" eaLnBrk="0" hangingPunct="0"/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IAusleiheMgmt 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{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List&lt;IAusleihe&gt; LeiheBuecher(IKunde entleiher, List&lt;IExemplar&gt; exemplare);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void StelleRechnung(const List&lt;IAusleihe&gt; ausleihen);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void SchreibeBonuspunkteGut(IKunde kunde, List&lt;Ausleihe&gt; ausleihen);</a:t>
            </a:r>
            <a:b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1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1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6193" y="3429000"/>
            <a:ext cx="1462087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6193" y="4908567"/>
            <a:ext cx="1409700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Pfeil nach rechts 6"/>
          <p:cNvSpPr/>
          <p:nvPr/>
        </p:nvSpPr>
        <p:spPr bwMode="auto">
          <a:xfrm>
            <a:off x="5857884" y="3357562"/>
            <a:ext cx="1571636" cy="35719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Pfeil nach rechts 7"/>
          <p:cNvSpPr/>
          <p:nvPr/>
        </p:nvSpPr>
        <p:spPr bwMode="auto">
          <a:xfrm>
            <a:off x="6572264" y="4714884"/>
            <a:ext cx="857256" cy="35719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7070" y="2285992"/>
            <a:ext cx="6315375" cy="3956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– Innensicht (3/8)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A-Komponenten besitzen u. U. ein komplexes Innenleben…</a:t>
            </a:r>
            <a:endParaRPr lang="de-DE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2285992"/>
            <a:ext cx="156834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Pfeil nach rechts 5"/>
          <p:cNvSpPr/>
          <p:nvPr/>
        </p:nvSpPr>
        <p:spPr bwMode="auto">
          <a:xfrm rot="1036778">
            <a:off x="1854676" y="3165012"/>
            <a:ext cx="714380" cy="57150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gende mit Linie 2 6"/>
          <p:cNvSpPr/>
          <p:nvPr/>
        </p:nvSpPr>
        <p:spPr bwMode="auto">
          <a:xfrm>
            <a:off x="642910" y="4214818"/>
            <a:ext cx="1857387" cy="369332"/>
          </a:xfrm>
          <a:prstGeom prst="borderCallout2">
            <a:avLst>
              <a:gd name="adj1" fmla="val 6620"/>
              <a:gd name="adj2" fmla="val 102854"/>
              <a:gd name="adj3" fmla="val 5371"/>
              <a:gd name="adj4" fmla="val 118814"/>
              <a:gd name="adj5" fmla="val 119262"/>
              <a:gd name="adj6" fmla="val 168351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800" dirty="0" smtClean="0">
                <a:latin typeface="+mj-lt"/>
              </a:rPr>
              <a:t>Klassen</a:t>
            </a:r>
            <a:endParaRPr lang="de-DE" sz="1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Systemoperationen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7272808" cy="489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85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– Innensicht (4/8)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Klassen des Typs „</a:t>
            </a:r>
            <a:r>
              <a:rPr lang="de-DE" dirty="0" smtClean="0">
                <a:solidFill>
                  <a:srgbClr val="0070C0"/>
                </a:solidFill>
              </a:rPr>
              <a:t>Anwendungsfall</a:t>
            </a:r>
            <a:r>
              <a:rPr lang="de-DE" dirty="0" smtClean="0"/>
              <a:t>“ implementieren die entitätsübergreifende </a:t>
            </a:r>
            <a:r>
              <a:rPr lang="de-DE" b="1" dirty="0" smtClean="0"/>
              <a:t>Prozess-/Anwendungsfalllogik</a:t>
            </a:r>
            <a:endParaRPr lang="de-DE" dirty="0" smtClean="0"/>
          </a:p>
          <a:p>
            <a:pPr lvl="1">
              <a:buNone/>
            </a:pPr>
            <a:r>
              <a:rPr lang="de-DE" dirty="0" smtClean="0">
                <a:solidFill>
                  <a:srgbClr val="C00000"/>
                </a:solidFill>
              </a:rPr>
              <a:t>	Berechnungen/Aktionen</a:t>
            </a:r>
            <a:r>
              <a:rPr lang="de-DE" dirty="0" smtClean="0"/>
              <a:t>, für die keine Entität selber zuständig ist</a:t>
            </a:r>
          </a:p>
          <a:p>
            <a:pPr lvl="1">
              <a:buNone/>
            </a:pPr>
            <a:r>
              <a:rPr lang="de-DE" dirty="0" smtClean="0">
                <a:solidFill>
                  <a:srgbClr val="7030A0"/>
                </a:solidFill>
              </a:rPr>
              <a:t>	Delegation</a:t>
            </a:r>
            <a:r>
              <a:rPr lang="de-DE" dirty="0" smtClean="0"/>
              <a:t> an </a:t>
            </a:r>
            <a:r>
              <a:rPr lang="de-DE" b="1" dirty="0" smtClean="0"/>
              <a:t>andere A-Fälle </a:t>
            </a:r>
            <a:r>
              <a:rPr lang="de-DE" dirty="0" smtClean="0"/>
              <a:t>und </a:t>
            </a:r>
            <a:r>
              <a:rPr lang="de-DE" b="1" dirty="0" smtClean="0"/>
              <a:t>andere Komponenten</a:t>
            </a:r>
          </a:p>
          <a:p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071538" y="3286124"/>
            <a:ext cx="7358114" cy="10618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050" noProof="1" smtClean="0">
                <a:latin typeface="Courier New" pitchFamily="49" charset="0"/>
                <a:cs typeface="Courier New" pitchFamily="49" charset="0"/>
              </a:rPr>
              <a:t>List&lt;IAusleihe&gt; = IAusleiheMgmt.LeiheBücher(IKunde entleiher, List&lt;IExemplar&gt; exemplare)</a:t>
            </a:r>
            <a:r>
              <a:rPr lang="en-US" sz="105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05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für alle Exemplare:</a:t>
            </a:r>
            <a:b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050" b="1" noProof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→ rufe </a:t>
            </a:r>
            <a:r>
              <a:rPr lang="en-US" sz="1050" b="1" noProof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IBestandführungMgmt.VermerkeVerliehen(exemplar)</a:t>
            </a: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→ in </a:t>
            </a: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Ausleihe</a:t>
            </a: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 Lege </a:t>
            </a: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Ausleihe</a:t>
            </a: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an mit Referenz auf </a:t>
            </a: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Kunden</a:t>
            </a: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und </a:t>
            </a:r>
            <a:b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Exemplar</a:t>
            </a: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Rechnung</a:t>
            </a: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noch leer)</a:t>
            </a:r>
            <a:b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return Liste von </a:t>
            </a: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IAusleihe</a:t>
            </a:r>
          </a:p>
        </p:txBody>
      </p:sp>
      <p:sp>
        <p:nvSpPr>
          <p:cNvPr id="7" name="Rechteck 6"/>
          <p:cNvSpPr/>
          <p:nvPr/>
        </p:nvSpPr>
        <p:spPr>
          <a:xfrm>
            <a:off x="1071538" y="4643446"/>
            <a:ext cx="7358114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050" noProof="1" smtClean="0">
                <a:latin typeface="Courier New" pitchFamily="49" charset="0"/>
                <a:cs typeface="Courier New" pitchFamily="49" charset="0"/>
              </a:rPr>
              <a:t>IRechnung IAusleiheMgmt.StelleRechnung(IKunde kunde, List&lt;IAusleihe&gt; aListe);</a:t>
            </a:r>
            <a:r>
              <a:rPr lang="en-US" sz="105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050" noProof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Geld gebühr = 0;</a:t>
            </a: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für alle Ausleihen:</a:t>
            </a:r>
            <a:b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→  </a:t>
            </a: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Preis = </a:t>
            </a:r>
            <a:r>
              <a:rPr lang="en-US" sz="1050" b="1" noProof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IBestMgmt.LeihpreisFürExemplar(IAusleihe.exemplar);</a:t>
            </a: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→  </a:t>
            </a: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gebühr = gebühr + Preis;</a:t>
            </a: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IRechnung r = </a:t>
            </a:r>
            <a:r>
              <a:rPr lang="en-US" sz="1050" b="1" noProof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IGebührenMgmt.NeueRechnung(k.Name+Adr,gebühr);</a:t>
            </a: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peichere r in allen </a:t>
            </a:r>
            <a:r>
              <a:rPr lang="en-US" sz="1050" noProof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Ausleihen</a:t>
            </a: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050" noProof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return r</a:t>
            </a:r>
            <a:endParaRPr lang="de-DE" sz="105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reihandform 7"/>
          <p:cNvSpPr/>
          <p:nvPr/>
        </p:nvSpPr>
        <p:spPr bwMode="auto">
          <a:xfrm>
            <a:off x="808181" y="2955635"/>
            <a:ext cx="374074" cy="785091"/>
          </a:xfrm>
          <a:custGeom>
            <a:avLst/>
            <a:gdLst>
              <a:gd name="connsiteX0" fmla="*/ 290946 w 374074"/>
              <a:gd name="connsiteY0" fmla="*/ 0 h 785091"/>
              <a:gd name="connsiteX1" fmla="*/ 13855 w 374074"/>
              <a:gd name="connsiteY1" fmla="*/ 314037 h 785091"/>
              <a:gd name="connsiteX2" fmla="*/ 374074 w 374074"/>
              <a:gd name="connsiteY2" fmla="*/ 785091 h 78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074" h="785091">
                <a:moveTo>
                  <a:pt x="290946" y="0"/>
                </a:moveTo>
                <a:cubicBezTo>
                  <a:pt x="145473" y="91594"/>
                  <a:pt x="0" y="183189"/>
                  <a:pt x="13855" y="314037"/>
                </a:cubicBezTo>
                <a:cubicBezTo>
                  <a:pt x="27710" y="444885"/>
                  <a:pt x="200892" y="614988"/>
                  <a:pt x="374074" y="785091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 10"/>
          <p:cNvSpPr/>
          <p:nvPr/>
        </p:nvSpPr>
        <p:spPr bwMode="auto">
          <a:xfrm>
            <a:off x="564686" y="2643182"/>
            <a:ext cx="642942" cy="1428760"/>
          </a:xfrm>
          <a:custGeom>
            <a:avLst/>
            <a:gdLst>
              <a:gd name="connsiteX0" fmla="*/ 290946 w 374074"/>
              <a:gd name="connsiteY0" fmla="*/ 0 h 785091"/>
              <a:gd name="connsiteX1" fmla="*/ 13855 w 374074"/>
              <a:gd name="connsiteY1" fmla="*/ 314037 h 785091"/>
              <a:gd name="connsiteX2" fmla="*/ 374074 w 374074"/>
              <a:gd name="connsiteY2" fmla="*/ 785091 h 78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074" h="785091">
                <a:moveTo>
                  <a:pt x="290946" y="0"/>
                </a:moveTo>
                <a:cubicBezTo>
                  <a:pt x="145473" y="91594"/>
                  <a:pt x="0" y="183189"/>
                  <a:pt x="13855" y="314037"/>
                </a:cubicBezTo>
                <a:cubicBezTo>
                  <a:pt x="27710" y="444885"/>
                  <a:pt x="200892" y="614988"/>
                  <a:pt x="374074" y="78509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– Innensicht (4/8)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70C0"/>
                </a:solidFill>
              </a:rPr>
              <a:t>Verwalter</a:t>
            </a:r>
            <a:r>
              <a:rPr lang="de-DE" dirty="0" smtClean="0"/>
              <a:t> kümmern sich um das Lesen, Suchen, Aktualisieren, Löschen von Entitätstypen</a:t>
            </a:r>
          </a:p>
          <a:p>
            <a:pPr lvl="1"/>
            <a:r>
              <a:rPr lang="de-DE" dirty="0" smtClean="0"/>
              <a:t>typische Schnittstelle eines Verwalters: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Verwalter rufen Operationen der technischen Persistenz-Management-Komponente auf</a:t>
            </a:r>
          </a:p>
          <a:p>
            <a:r>
              <a:rPr lang="de-DE" dirty="0" smtClean="0"/>
              <a:t>Andere </a:t>
            </a:r>
            <a:r>
              <a:rPr lang="de-DE" dirty="0" err="1" smtClean="0"/>
              <a:t>Bezeichungen</a:t>
            </a:r>
            <a:r>
              <a:rPr lang="de-DE" dirty="0" smtClean="0"/>
              <a:t> dafür:</a:t>
            </a:r>
          </a:p>
          <a:p>
            <a:pPr lvl="1"/>
            <a:r>
              <a:rPr lang="de-DE" dirty="0" err="1" smtClean="0"/>
              <a:t>KundenRepository</a:t>
            </a:r>
            <a:endParaRPr lang="de-DE" dirty="0" smtClean="0"/>
          </a:p>
          <a:p>
            <a:pPr lvl="1"/>
            <a:r>
              <a:rPr lang="de-DE" dirty="0" err="1" smtClean="0"/>
              <a:t>KundenDAO</a:t>
            </a:r>
            <a:r>
              <a:rPr lang="de-DE" dirty="0" smtClean="0"/>
              <a:t> („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“)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42976" y="2786058"/>
            <a:ext cx="6912056" cy="1477328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interface KundenVerwalter {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Kunde       LeseKunden(KundenNrTyp kdnr);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List&lt;Kunde&gt; SucheKunden(KundenNameTyp name);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int         DeleteKunden(KundenNrTyp kdnr);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int         UpdateKunden(KundenNrTyp kdnr, Kunde kunde);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3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sp>
        <p:nvSpPr>
          <p:cNvPr id="10" name="Legende mit Linie 2 9"/>
          <p:cNvSpPr/>
          <p:nvPr/>
        </p:nvSpPr>
        <p:spPr bwMode="auto">
          <a:xfrm>
            <a:off x="6786578" y="4000504"/>
            <a:ext cx="1857387" cy="369332"/>
          </a:xfrm>
          <a:prstGeom prst="borderCallout2">
            <a:avLst>
              <a:gd name="adj1" fmla="val 3707"/>
              <a:gd name="adj2" fmla="val -1978"/>
              <a:gd name="adj3" fmla="val 2458"/>
              <a:gd name="adj4" fmla="val -13240"/>
              <a:gd name="adj5" fmla="val -29288"/>
              <a:gd name="adj6" fmla="val -33205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800" dirty="0" smtClean="0">
                <a:latin typeface="+mj-lt"/>
              </a:rPr>
              <a:t>Entitätstyp</a:t>
            </a:r>
            <a:endParaRPr lang="de-DE" sz="1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– Innensicht (5/8)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70C0"/>
                </a:solidFill>
              </a:rPr>
              <a:t>Entitätstypen </a:t>
            </a:r>
            <a:r>
              <a:rPr lang="de-DE" dirty="0" smtClean="0"/>
              <a:t>repräsentieren die Entitäten</a:t>
            </a:r>
          </a:p>
          <a:p>
            <a:pPr lvl="1"/>
            <a:r>
              <a:rPr lang="de-DE" dirty="0" smtClean="0"/>
              <a:t>enthalten entitätsspezifische Logik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smtClean="0">
                <a:solidFill>
                  <a:srgbClr val="0070C0"/>
                </a:solidFill>
              </a:rPr>
              <a:t>Konstruktoren </a:t>
            </a:r>
            <a:r>
              <a:rPr lang="de-DE" dirty="0" smtClean="0"/>
              <a:t>initialisieren die Entität (von Verwaltern verwendet!)</a:t>
            </a:r>
          </a:p>
          <a:p>
            <a:pPr lvl="1"/>
            <a:r>
              <a:rPr lang="de-DE" dirty="0" smtClean="0">
                <a:solidFill>
                  <a:srgbClr val="0070C0"/>
                </a:solidFill>
              </a:rPr>
              <a:t>Getter/Setter</a:t>
            </a:r>
            <a:r>
              <a:rPr lang="de-DE" dirty="0" smtClean="0"/>
              <a:t> zur Abfrage und Manipulation der Entität</a:t>
            </a:r>
          </a:p>
          <a:p>
            <a:pPr lvl="1"/>
            <a:r>
              <a:rPr lang="de-DE" dirty="0" smtClean="0">
                <a:solidFill>
                  <a:srgbClr val="0070C0"/>
                </a:solidFill>
              </a:rPr>
              <a:t>fachliche Funktionen</a:t>
            </a:r>
            <a:r>
              <a:rPr lang="de-DE" dirty="0" smtClean="0"/>
              <a:t>, die entitätsspezifisch ist</a:t>
            </a:r>
          </a:p>
          <a:p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42976" y="2500306"/>
            <a:ext cx="7143800" cy="2777683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class Kunde {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private: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KundenNummerTyp kdnr;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AdressTyp       adresse;</a:t>
            </a:r>
          </a:p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public: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public Kunde(KundenNummerTyp kdnr, AdressTyp adresse);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KundenNummerTyp GetKundenNummer();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AdressTyp       GetAdresse();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void            SetAdresse(AdressTyp neueAdresse);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PunkteTyp	  GetBonusPunkteImZeitraum(Datum von, Datum bis);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…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3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– Innensicht (6/8)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70C0"/>
                </a:solidFill>
              </a:rPr>
              <a:t>Datentypen </a:t>
            </a:r>
            <a:r>
              <a:rPr lang="de-DE" dirty="0" smtClean="0"/>
              <a:t>repräsentieren die Datentypen </a:t>
            </a:r>
            <a:r>
              <a:rPr lang="de-DE" dirty="0" smtClean="0">
                <a:sym typeface="Wingdings" pitchFamily="2" charset="2"/>
              </a:rPr>
              <a:t></a:t>
            </a:r>
            <a:endParaRPr lang="de-DE" dirty="0" smtClean="0"/>
          </a:p>
          <a:p>
            <a:pPr lvl="1"/>
            <a:r>
              <a:rPr lang="de-DE" dirty="0" smtClean="0"/>
              <a:t>enthalten datentypspezifische Logik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smtClean="0">
                <a:solidFill>
                  <a:srgbClr val="0070C0"/>
                </a:solidFill>
              </a:rPr>
              <a:t>Konstruktoren </a:t>
            </a:r>
            <a:r>
              <a:rPr lang="de-DE" dirty="0" smtClean="0"/>
              <a:t>initialisieren den Datentyp</a:t>
            </a:r>
          </a:p>
          <a:p>
            <a:pPr lvl="1"/>
            <a:r>
              <a:rPr lang="de-DE" dirty="0" smtClean="0">
                <a:solidFill>
                  <a:srgbClr val="0070C0"/>
                </a:solidFill>
              </a:rPr>
              <a:t>Getter</a:t>
            </a:r>
            <a:r>
              <a:rPr lang="de-DE" dirty="0" smtClean="0"/>
              <a:t> zur Abfrage der Felder</a:t>
            </a:r>
          </a:p>
          <a:p>
            <a:pPr lvl="1"/>
            <a:r>
              <a:rPr lang="de-DE" dirty="0" smtClean="0">
                <a:solidFill>
                  <a:srgbClr val="0070C0"/>
                </a:solidFill>
              </a:rPr>
              <a:t>fachliche Funktionen</a:t>
            </a:r>
            <a:r>
              <a:rPr lang="de-DE" dirty="0" smtClean="0"/>
              <a:t>, die datentypspezifisch ist</a:t>
            </a:r>
          </a:p>
          <a:p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42976" y="2500306"/>
            <a:ext cx="7143800" cy="2777683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class AdressTyp {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private: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PlzTyp plz;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string straße;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…</a:t>
            </a:r>
          </a:p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public: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public AdressTyp(PlzTyp plz, string straße, …);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PlzTyp GetPlz();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…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static bool IstGültigeAdresse(PlzTyp plz, string straße, …);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bool   IstNachbarVon(AdressTyp adresse);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3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– Innensicht (7/8)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70C0"/>
                </a:solidFill>
              </a:rPr>
              <a:t>Datentypen: </a:t>
            </a:r>
            <a:r>
              <a:rPr lang="de-DE" dirty="0" smtClean="0"/>
              <a:t>Wo sind die Setter?</a:t>
            </a:r>
          </a:p>
          <a:p>
            <a:r>
              <a:rPr lang="de-DE" dirty="0" err="1" smtClean="0">
                <a:solidFill>
                  <a:srgbClr val="0070C0"/>
                </a:solidFill>
              </a:rPr>
              <a:t>Immutable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Object</a:t>
            </a:r>
            <a:r>
              <a:rPr lang="de-DE" dirty="0" smtClean="0">
                <a:solidFill>
                  <a:srgbClr val="0070C0"/>
                </a:solidFill>
              </a:rPr>
              <a:t> Pattern </a:t>
            </a:r>
            <a:r>
              <a:rPr lang="de-DE" sz="1400" dirty="0" smtClean="0"/>
              <a:t>(</a:t>
            </a:r>
            <a:r>
              <a:rPr lang="de-DE" sz="1400" dirty="0" smtClean="0">
                <a:hlinkClick r:id="rId3"/>
              </a:rPr>
              <a:t>http://en.wikipedia.org/wiki/Immutable_object</a:t>
            </a:r>
            <a:r>
              <a:rPr lang="de-DE" sz="1400" dirty="0" smtClean="0"/>
              <a:t>)</a:t>
            </a:r>
            <a:endParaRPr lang="de-DE" dirty="0" smtClean="0"/>
          </a:p>
          <a:p>
            <a:pPr lvl="1"/>
            <a:r>
              <a:rPr lang="de-DE" dirty="0" smtClean="0"/>
              <a:t>ein „</a:t>
            </a:r>
            <a:r>
              <a:rPr lang="de-DE" dirty="0" err="1" smtClean="0"/>
              <a:t>value</a:t>
            </a:r>
            <a:r>
              <a:rPr lang="de-DE" dirty="0" smtClean="0"/>
              <a:t> type“ (Datentyp) besitzt </a:t>
            </a:r>
            <a:r>
              <a:rPr lang="de-DE" b="1" dirty="0" smtClean="0"/>
              <a:t>keinen</a:t>
            </a:r>
            <a:r>
              <a:rPr lang="de-DE" dirty="0" smtClean="0"/>
              <a:t> Zustand und Lebenszyklus wie eine Entität</a:t>
            </a:r>
          </a:p>
          <a:p>
            <a:pPr lvl="1"/>
            <a:r>
              <a:rPr lang="de-DE" dirty="0" smtClean="0"/>
              <a:t>er repräsentiert </a:t>
            </a:r>
            <a:r>
              <a:rPr lang="de-DE" b="1" dirty="0" smtClean="0"/>
              <a:t>nur einen „Wert“ </a:t>
            </a:r>
            <a:r>
              <a:rPr lang="de-DE" dirty="0" smtClean="0"/>
              <a:t>ohne jegliche Identität</a:t>
            </a:r>
          </a:p>
          <a:p>
            <a:pPr lvl="1"/>
            <a:r>
              <a:rPr lang="de-DE" dirty="0" smtClean="0"/>
              <a:t>dieser sollte deshalb </a:t>
            </a:r>
            <a:r>
              <a:rPr lang="de-DE" b="1" dirty="0" smtClean="0"/>
              <a:t>nicht veränderbar </a:t>
            </a:r>
            <a:r>
              <a:rPr lang="de-DE" dirty="0" smtClean="0"/>
              <a:t>(</a:t>
            </a:r>
            <a:r>
              <a:rPr lang="de-DE" dirty="0" err="1" smtClean="0"/>
              <a:t>immutable</a:t>
            </a:r>
            <a:r>
              <a:rPr lang="de-DE" dirty="0" smtClean="0"/>
              <a:t>) sein</a:t>
            </a:r>
          </a:p>
          <a:p>
            <a:pPr lvl="1"/>
            <a:r>
              <a:rPr lang="de-DE" dirty="0" smtClean="0"/>
              <a:t>nötig: Überladung von „</a:t>
            </a:r>
            <a:r>
              <a:rPr lang="de-DE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de-DE" dirty="0" smtClean="0"/>
              <a:t>“ und/oder </a:t>
            </a:r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Equals</a:t>
            </a:r>
            <a:endParaRPr lang="de-DE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– Innensicht (8/8)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600" dirty="0" smtClean="0"/>
              <a:t>Komplexe Datentypen: Beispiel </a:t>
            </a:r>
            <a:r>
              <a:rPr lang="de-DE" sz="1600" dirty="0" smtClean="0">
                <a:solidFill>
                  <a:srgbClr val="0070C0"/>
                </a:solidFill>
              </a:rPr>
              <a:t>ISBN</a:t>
            </a:r>
            <a:endParaRPr lang="de-DE" sz="1600"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b="37365"/>
          <a:stretch>
            <a:fillRect/>
          </a:stretch>
        </p:blipFill>
        <p:spPr bwMode="auto">
          <a:xfrm>
            <a:off x="714348" y="2143116"/>
            <a:ext cx="4818727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hteck 4"/>
          <p:cNvSpPr/>
          <p:nvPr/>
        </p:nvSpPr>
        <p:spPr>
          <a:xfrm>
            <a:off x="1296610" y="2166128"/>
            <a:ext cx="63472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DE" dirty="0" smtClean="0"/>
              <a:t>(vollständige Definition siehe </a:t>
            </a:r>
            <a:r>
              <a:rPr lang="de-DE" dirty="0" smtClean="0">
                <a:hlinkClick r:id="rId4"/>
              </a:rPr>
              <a:t>http://ez.no/doc/ez_publish/technical_manual/3_10/reference/datatypes/isbn</a:t>
            </a:r>
            <a:r>
              <a:rPr lang="de-DE" dirty="0" smtClean="0"/>
              <a:t>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319" y="2143116"/>
            <a:ext cx="5640879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Komponente „Ausleihe“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Dokumentation der Komponente als </a:t>
            </a:r>
            <a:r>
              <a:rPr lang="de-DE" dirty="0" smtClean="0">
                <a:solidFill>
                  <a:srgbClr val="0070C0"/>
                </a:solidFill>
              </a:rPr>
              <a:t>UML-Klassendiagramm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6" name="Legende mit Linie 2 5"/>
          <p:cNvSpPr/>
          <p:nvPr/>
        </p:nvSpPr>
        <p:spPr bwMode="auto">
          <a:xfrm>
            <a:off x="5500694" y="2428868"/>
            <a:ext cx="2357454" cy="461665"/>
          </a:xfrm>
          <a:prstGeom prst="borderCallout2">
            <a:avLst>
              <a:gd name="adj1" fmla="val 3707"/>
              <a:gd name="adj2" fmla="val -1978"/>
              <a:gd name="adj3" fmla="val 2458"/>
              <a:gd name="adj4" fmla="val -13240"/>
              <a:gd name="adj5" fmla="val 166328"/>
              <a:gd name="adj6" fmla="val -63048"/>
            </a:avLst>
          </a:prstGeom>
          <a:solidFill>
            <a:schemeClr val="bg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200" dirty="0" smtClean="0">
                <a:latin typeface="+mj-lt"/>
              </a:rPr>
              <a:t>UML </a:t>
            </a:r>
            <a:r>
              <a:rPr lang="de-DE" sz="1200" dirty="0" err="1" smtClean="0">
                <a:latin typeface="+mj-lt"/>
              </a:rPr>
              <a:t>Dependency</a:t>
            </a:r>
            <a:r>
              <a:rPr lang="de-DE" sz="1200" dirty="0">
                <a:latin typeface="+mj-lt"/>
              </a:rPr>
              <a:t/>
            </a:r>
            <a:br>
              <a:rPr lang="de-DE" sz="1200" dirty="0">
                <a:latin typeface="+mj-lt"/>
              </a:rPr>
            </a:br>
            <a:r>
              <a:rPr lang="de-DE" sz="1200" dirty="0" smtClean="0">
                <a:latin typeface="+mj-lt"/>
              </a:rPr>
              <a:t>(</a:t>
            </a:r>
            <a:r>
              <a:rPr lang="de-DE" sz="1200" i="1" dirty="0" err="1" smtClean="0">
                <a:latin typeface="+mj-lt"/>
              </a:rPr>
              <a:t>use</a:t>
            </a:r>
            <a:r>
              <a:rPr lang="de-DE" sz="1200" dirty="0" smtClean="0">
                <a:latin typeface="+mj-lt"/>
              </a:rPr>
              <a:t>, </a:t>
            </a:r>
            <a:r>
              <a:rPr lang="de-DE" sz="1200" i="1" dirty="0" err="1" smtClean="0">
                <a:latin typeface="+mj-lt"/>
              </a:rPr>
              <a:t>instantiate</a:t>
            </a:r>
            <a:r>
              <a:rPr lang="de-DE" sz="1200" dirty="0" smtClean="0">
                <a:latin typeface="+mj-lt"/>
              </a:rPr>
              <a:t>, u. a.)</a:t>
            </a:r>
          </a:p>
        </p:txBody>
      </p:sp>
      <p:sp>
        <p:nvSpPr>
          <p:cNvPr id="7" name="Rechteck 6"/>
          <p:cNvSpPr/>
          <p:nvPr/>
        </p:nvSpPr>
        <p:spPr>
          <a:xfrm>
            <a:off x="6215074" y="3214686"/>
            <a:ext cx="2786114" cy="18158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de-DE" sz="1400" dirty="0" smtClean="0"/>
              <a:t>Verwenden Sie folgende </a:t>
            </a:r>
            <a:r>
              <a:rPr lang="de-DE" sz="1400" dirty="0" smtClean="0">
                <a:solidFill>
                  <a:srgbClr val="0070C0"/>
                </a:solidFill>
              </a:rPr>
              <a:t>Farbcodierung</a:t>
            </a:r>
            <a:r>
              <a:rPr lang="de-DE" sz="1400" dirty="0" smtClean="0"/>
              <a:t> für Ihre Klassen</a:t>
            </a:r>
          </a:p>
          <a:p>
            <a:pPr marL="92075" indent="-92075" algn="l">
              <a:buFont typeface="Arial" pitchFamily="34" charset="0"/>
              <a:buChar char="•"/>
            </a:pPr>
            <a:r>
              <a:rPr lang="de-DE" sz="1200" dirty="0" smtClean="0">
                <a:solidFill>
                  <a:srgbClr val="FFCC00"/>
                </a:solidFill>
              </a:rPr>
              <a:t>gelb</a:t>
            </a:r>
            <a:r>
              <a:rPr lang="de-DE" sz="1200" dirty="0" smtClean="0"/>
              <a:t>: der (einzige) </a:t>
            </a:r>
            <a:r>
              <a:rPr lang="de-DE" sz="1200" dirty="0" err="1" smtClean="0"/>
              <a:t>Konfigurator</a:t>
            </a:r>
            <a:r>
              <a:rPr lang="de-DE" sz="1200" dirty="0" smtClean="0"/>
              <a:t> der Komponente</a:t>
            </a:r>
          </a:p>
          <a:p>
            <a:pPr marL="92075" indent="-92075" algn="l">
              <a:buFont typeface="Arial" pitchFamily="34" charset="0"/>
              <a:buChar char="•"/>
            </a:pPr>
            <a:r>
              <a:rPr lang="de-DE" sz="1200" dirty="0" smtClean="0">
                <a:solidFill>
                  <a:srgbClr val="FF0000"/>
                </a:solidFill>
              </a:rPr>
              <a:t>rot</a:t>
            </a:r>
            <a:r>
              <a:rPr lang="de-DE" sz="1200" dirty="0" smtClean="0"/>
              <a:t>: Anwendungsfallklassen</a:t>
            </a:r>
          </a:p>
          <a:p>
            <a:pPr marL="92075" indent="-92075" algn="l">
              <a:buFont typeface="Arial" pitchFamily="34" charset="0"/>
              <a:buChar char="•"/>
            </a:pPr>
            <a:r>
              <a:rPr lang="de-DE" sz="1200" dirty="0" smtClean="0">
                <a:solidFill>
                  <a:schemeClr val="accent1">
                    <a:lumMod val="50000"/>
                  </a:schemeClr>
                </a:solidFill>
              </a:rPr>
              <a:t>grün</a:t>
            </a:r>
            <a:r>
              <a:rPr lang="de-DE" sz="1200" dirty="0" smtClean="0"/>
              <a:t>: Verwalterklassen</a:t>
            </a:r>
          </a:p>
          <a:p>
            <a:pPr marL="92075" indent="-92075" algn="l">
              <a:buFont typeface="Arial" pitchFamily="34" charset="0"/>
              <a:buChar char="•"/>
            </a:pPr>
            <a:r>
              <a:rPr lang="de-DE" sz="1200" dirty="0" smtClean="0">
                <a:solidFill>
                  <a:srgbClr val="0070C0"/>
                </a:solidFill>
              </a:rPr>
              <a:t>blau</a:t>
            </a:r>
            <a:r>
              <a:rPr lang="de-DE" sz="1200" dirty="0" smtClean="0"/>
              <a:t>: Entitätsklassen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1900230"/>
            <a:ext cx="8458200" cy="457200"/>
          </a:xfrm>
        </p:spPr>
        <p:txBody>
          <a:bodyPr/>
          <a:lstStyle/>
          <a:p>
            <a:r>
              <a:rPr lang="de-DE" dirty="0" smtClean="0"/>
              <a:t>Komponenten verbinden</a:t>
            </a:r>
            <a:endParaRPr lang="de-DE" dirty="0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428992" y="2571744"/>
            <a:ext cx="2357454" cy="2481670"/>
            <a:chOff x="1824" y="633"/>
            <a:chExt cx="2834" cy="2849"/>
          </a:xfrm>
        </p:grpSpPr>
        <p:sp>
          <p:nvSpPr>
            <p:cNvPr id="1027" name="Puzzle3"/>
            <p:cNvSpPr>
              <a:spLocks noEditPoints="1" noChangeArrowheads="1"/>
            </p:cNvSpPr>
            <p:nvPr/>
          </p:nvSpPr>
          <p:spPr bwMode="auto">
            <a:xfrm>
              <a:off x="3204" y="633"/>
              <a:ext cx="1114" cy="1514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8" name="Puzzle2"/>
            <p:cNvSpPr>
              <a:spLocks noEditPoints="1" noChangeArrowheads="1"/>
            </p:cNvSpPr>
            <p:nvPr/>
          </p:nvSpPr>
          <p:spPr bwMode="auto">
            <a:xfrm>
              <a:off x="2880" y="1736"/>
              <a:ext cx="1778" cy="1379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9" name="Puzzle4"/>
            <p:cNvSpPr>
              <a:spLocks noEditPoints="1" noChangeArrowheads="1"/>
            </p:cNvSpPr>
            <p:nvPr/>
          </p:nvSpPr>
          <p:spPr bwMode="auto">
            <a:xfrm>
              <a:off x="2192" y="1719"/>
              <a:ext cx="1072" cy="1763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0" name="Puzzle1"/>
            <p:cNvSpPr>
              <a:spLocks noEditPoints="1" noChangeArrowheads="1"/>
            </p:cNvSpPr>
            <p:nvPr/>
          </p:nvSpPr>
          <p:spPr bwMode="auto">
            <a:xfrm>
              <a:off x="1824" y="1091"/>
              <a:ext cx="1800" cy="1051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6197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Konfiguration von Komponenten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smtClean="0"/>
              <a:t>Die Separierung der Komponenten-Konfiguration bietet zahlreiche Vorteile</a:t>
            </a:r>
          </a:p>
          <a:p>
            <a:pPr lvl="1"/>
            <a:r>
              <a:rPr lang="de-DE" sz="1600" dirty="0" smtClean="0"/>
              <a:t>Komponenten sind in anderen Kontexten </a:t>
            </a:r>
            <a:r>
              <a:rPr lang="de-DE" sz="1600" dirty="0" smtClean="0">
                <a:solidFill>
                  <a:srgbClr val="0070C0"/>
                </a:solidFill>
              </a:rPr>
              <a:t>wiederverwendbar</a:t>
            </a:r>
          </a:p>
          <a:p>
            <a:pPr lvl="1"/>
            <a:r>
              <a:rPr lang="de-DE" sz="1600" dirty="0" smtClean="0"/>
              <a:t>Komponenten-Implementierungen sind </a:t>
            </a:r>
            <a:r>
              <a:rPr lang="de-DE" sz="1600" dirty="0" smtClean="0">
                <a:solidFill>
                  <a:srgbClr val="0070C0"/>
                </a:solidFill>
              </a:rPr>
              <a:t>austauschbar</a:t>
            </a:r>
            <a:r>
              <a:rPr lang="de-DE" sz="1600" dirty="0" smtClean="0"/>
              <a:t>, ohne in den Quellcode eingreifen zu müssen</a:t>
            </a:r>
          </a:p>
          <a:p>
            <a:pPr lvl="1"/>
            <a:r>
              <a:rPr lang="de-DE" sz="1600" dirty="0" smtClean="0"/>
              <a:t>Komponenten sind leicht </a:t>
            </a:r>
            <a:r>
              <a:rPr lang="de-DE" sz="1600" dirty="0" smtClean="0">
                <a:solidFill>
                  <a:srgbClr val="0070C0"/>
                </a:solidFill>
              </a:rPr>
              <a:t>testbar</a:t>
            </a:r>
            <a:r>
              <a:rPr lang="de-DE" sz="1600" dirty="0" smtClean="0"/>
              <a:t> durch sog. Mock-Objekte; diese „tun so“, als ob sie eine richtige Komponentenimplementierung wären</a:t>
            </a:r>
          </a:p>
          <a:p>
            <a:r>
              <a:rPr lang="de-DE" sz="1800" dirty="0" smtClean="0"/>
              <a:t>Nicht nur fachliche Komponenten „stöpselt“ man zusammen, sondern hier erfolgt auch die Verbindung von fachlichen mit den technischen Bestandteilen des Systems</a:t>
            </a:r>
          </a:p>
          <a:p>
            <a:r>
              <a:rPr lang="de-DE" sz="1800" dirty="0" smtClean="0"/>
              <a:t>Dependency Injection kann in vielen Systemteilen angewendet werden, so z.B. auch zur Konfiguration des inneren Aufbaus einer Komponente („Innensicht“, siehe später)</a:t>
            </a:r>
          </a:p>
          <a:p>
            <a:r>
              <a:rPr lang="de-DE" sz="1800" dirty="0" smtClean="0"/>
              <a:t>Beim Start einer Applikation wird zunächst die Anwendung „konstruiert“, erst dann fängt sie an zu arbeiten (</a:t>
            </a:r>
            <a:r>
              <a:rPr lang="de-DE" sz="1800" dirty="0" err="1" smtClean="0"/>
              <a:t>BuildComponents</a:t>
            </a:r>
            <a:r>
              <a:rPr lang="de-DE" sz="1800" dirty="0" smtClean="0"/>
              <a:t>()-&gt;Run())</a:t>
            </a:r>
          </a:p>
        </p:txBody>
      </p:sp>
    </p:spTree>
    <p:extLst>
      <p:ext uri="{BB962C8B-B14F-4D97-AF65-F5344CB8AC3E}">
        <p14:creationId xmlns:p14="http://schemas.microsoft.com/office/powerpoint/2010/main" val="253219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Konfiguration – Komponenten verbinden (1/2)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Wer verbindet die Komponenten zu einem lauffähigen Ganzen?</a:t>
            </a:r>
          </a:p>
          <a:p>
            <a:pPr lvl="1"/>
            <a:endParaRPr lang="de-DE" dirty="0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714348" y="2214554"/>
            <a:ext cx="6912056" cy="2277547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class Ausleihe {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private: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IB refIB;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…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/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public Ausleihe() { 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this.refIB = new Bestandsführung();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…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}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3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3571876"/>
            <a:ext cx="3571900" cy="1490050"/>
          </a:xfrm>
          <a:prstGeom prst="rect">
            <a:avLst/>
          </a:prstGeom>
          <a:solidFill>
            <a:srgbClr val="FFD08B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86"/>
          <p:cNvSpPr>
            <a:spLocks noChangeArrowheads="1"/>
          </p:cNvSpPr>
          <p:nvPr/>
        </p:nvSpPr>
        <p:spPr bwMode="auto">
          <a:xfrm>
            <a:off x="714348" y="5572140"/>
            <a:ext cx="5643602" cy="357190"/>
          </a:xfrm>
          <a:prstGeom prst="rect">
            <a:avLst/>
          </a:prstGeom>
          <a:solidFill>
            <a:srgbClr val="E7F6FF"/>
          </a:solidFill>
          <a:ln w="12700" algn="ctr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square" anchor="ctr">
            <a:noAutofit/>
          </a:bodyPr>
          <a:lstStyle/>
          <a:p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714348" y="5269136"/>
            <a:ext cx="2019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Was halten Sie davon?</a:t>
            </a:r>
            <a:endParaRPr lang="de-DE" sz="1400" dirty="0"/>
          </a:p>
        </p:txBody>
      </p:sp>
      <p:sp>
        <p:nvSpPr>
          <p:cNvPr id="18" name="Ellipse 17"/>
          <p:cNvSpPr/>
          <p:nvPr/>
        </p:nvSpPr>
        <p:spPr bwMode="auto">
          <a:xfrm>
            <a:off x="5814754" y="3500438"/>
            <a:ext cx="857256" cy="571504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feld 3"/>
          <p:cNvSpPr txBox="1">
            <a:spLocks noChangeArrowheads="1"/>
          </p:cNvSpPr>
          <p:nvPr/>
        </p:nvSpPr>
        <p:spPr bwMode="auto">
          <a:xfrm>
            <a:off x="4000496" y="5072074"/>
            <a:ext cx="4929222" cy="253916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050" b="1" dirty="0" smtClean="0">
                <a:latin typeface="+mn-lt"/>
              </a:rPr>
              <a:t>(im Folgenden ignorieren wir aus Übersichtgründen den Titelkatalog)</a:t>
            </a:r>
            <a:endParaRPr lang="de-DE" sz="105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80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397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42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auto">
          <a:xfrm>
            <a:off x="1571604" y="2571744"/>
            <a:ext cx="6000792" cy="32147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Konfiguration – Komponenten verbinden (2/2)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Bessere Lösung: </a:t>
            </a:r>
            <a:r>
              <a:rPr lang="de-DE" dirty="0" smtClean="0">
                <a:solidFill>
                  <a:srgbClr val="0070C0"/>
                </a:solidFill>
              </a:rPr>
              <a:t>Konfiguration</a:t>
            </a:r>
          </a:p>
          <a:p>
            <a:pPr lvl="1"/>
            <a:r>
              <a:rPr lang="de-DE" dirty="0" smtClean="0"/>
              <a:t>dies erledigt z.B. die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m</a:t>
            </a:r>
            <a:r>
              <a:rPr lang="de-DE" dirty="0" err="1" smtClean="0">
                <a:latin typeface="Courier New" pitchFamily="49" charset="0"/>
                <a:cs typeface="Courier New" pitchFamily="49" charset="0"/>
              </a:rPr>
              <a:t>ain</a:t>
            </a:r>
            <a:r>
              <a:rPr lang="de-DE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de-DE" dirty="0" smtClean="0"/>
              <a:t>- oder eine </a:t>
            </a:r>
            <a:r>
              <a:rPr lang="de-DE" dirty="0" err="1" smtClean="0">
                <a:latin typeface="Courier New"/>
                <a:cs typeface="Courier New"/>
              </a:rPr>
              <a:t>BuildComponents</a:t>
            </a:r>
            <a:r>
              <a:rPr lang="de-DE" dirty="0" smtClean="0">
                <a:latin typeface="Courier New"/>
                <a:cs typeface="Courier New"/>
              </a:rPr>
              <a:t>()</a:t>
            </a:r>
            <a:r>
              <a:rPr lang="de-DE" dirty="0" smtClean="0"/>
              <a:t>-Methode</a:t>
            </a:r>
          </a:p>
          <a:p>
            <a:pPr lvl="1"/>
            <a:endParaRPr lang="de-DE" dirty="0"/>
          </a:p>
        </p:txBody>
      </p:sp>
      <p:sp>
        <p:nvSpPr>
          <p:cNvPr id="8" name="Rechteck 7"/>
          <p:cNvSpPr/>
          <p:nvPr/>
        </p:nvSpPr>
        <p:spPr bwMode="auto">
          <a:xfrm>
            <a:off x="1571604" y="2571744"/>
            <a:ext cx="6000792" cy="357190"/>
          </a:xfrm>
          <a:prstGeom prst="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Konfigurator /</a:t>
            </a:r>
            <a:r>
              <a:rPr kumimoji="0" lang="de-DE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sz="1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main</a:t>
            </a:r>
            <a:r>
              <a:rPr kumimoji="0" lang="de-DE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  <a:endParaRPr kumimoji="0" lang="de-DE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Gerade Verbindung 9"/>
          <p:cNvCxnSpPr/>
          <p:nvPr/>
        </p:nvCxnSpPr>
        <p:spPr bwMode="auto">
          <a:xfrm rot="5400000">
            <a:off x="2178033" y="3107529"/>
            <a:ext cx="35719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1" name="Gerade Verbindung 10"/>
          <p:cNvCxnSpPr/>
          <p:nvPr/>
        </p:nvCxnSpPr>
        <p:spPr bwMode="auto">
          <a:xfrm rot="5400000">
            <a:off x="4322761" y="3106735"/>
            <a:ext cx="35719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2" name="Gerade Verbindung 11"/>
          <p:cNvCxnSpPr/>
          <p:nvPr/>
        </p:nvCxnSpPr>
        <p:spPr bwMode="auto">
          <a:xfrm rot="5400000">
            <a:off x="6537339" y="3106735"/>
            <a:ext cx="35719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13" name="Gerade Verbindung 12"/>
          <p:cNvCxnSpPr/>
          <p:nvPr/>
        </p:nvCxnSpPr>
        <p:spPr bwMode="auto">
          <a:xfrm rot="5400000">
            <a:off x="5108581" y="2963859"/>
            <a:ext cx="2357452" cy="2287606"/>
          </a:xfrm>
          <a:prstGeom prst="bentConnector3">
            <a:avLst>
              <a:gd name="adj1" fmla="val 100131"/>
            </a:avLst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/>
          </a:ln>
          <a:effectLst/>
        </p:spPr>
      </p:cxn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286124"/>
            <a:ext cx="5643563" cy="235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868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Konfiguration – </a:t>
            </a:r>
            <a:r>
              <a:rPr lang="de-DE" dirty="0" smtClean="0">
                <a:solidFill>
                  <a:srgbClr val="0070C0"/>
                </a:solidFill>
              </a:rPr>
              <a:t>Dependency Injection (1/4)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Für die Konfiguration von Verbindungen gibt es ein Entwurfsmuster: </a:t>
            </a:r>
            <a:r>
              <a:rPr lang="en-US" dirty="0" smtClean="0">
                <a:solidFill>
                  <a:srgbClr val="0070C0"/>
                </a:solidFill>
              </a:rPr>
              <a:t>Dependency Injection</a:t>
            </a:r>
          </a:p>
          <a:p>
            <a:pPr lvl="1"/>
            <a:r>
              <a:rPr lang="de-DE" sz="1600" dirty="0" smtClean="0">
                <a:solidFill>
                  <a:srgbClr val="0070C0"/>
                </a:solidFill>
                <a:hlinkClick r:id="rId3"/>
              </a:rPr>
              <a:t>http://www.martinfowler.com/articles/injection.html</a:t>
            </a:r>
            <a:endParaRPr lang="de-DE" sz="1600" dirty="0" smtClean="0">
              <a:solidFill>
                <a:srgbClr val="0070C0"/>
              </a:solidFill>
            </a:endParaRPr>
          </a:p>
          <a:p>
            <a:r>
              <a:rPr lang="de-DE" dirty="0" smtClean="0"/>
              <a:t>Bei der </a:t>
            </a:r>
            <a:r>
              <a:rPr lang="en-US" b="1" dirty="0" smtClean="0"/>
              <a:t>Dependency Injection </a:t>
            </a:r>
            <a:r>
              <a:rPr lang="de-DE" dirty="0" smtClean="0"/>
              <a:t>wird die Abhängigkeit von „außen“ in die Komponente eingebracht</a:t>
            </a:r>
          </a:p>
          <a:p>
            <a:pPr lvl="1"/>
            <a:r>
              <a:rPr lang="de-DE" dirty="0" smtClean="0"/>
              <a:t>dies verhindert die direkte Kopplung an eine konkrete Implementierung durch die Komponente selbst</a:t>
            </a:r>
          </a:p>
          <a:p>
            <a:pPr lvl="1"/>
            <a:r>
              <a:rPr lang="de-DE" dirty="0" smtClean="0"/>
              <a:t>ist eine Ausprägung des </a:t>
            </a:r>
            <a:r>
              <a:rPr lang="de-DE" dirty="0" err="1" smtClean="0"/>
              <a:t>IoC</a:t>
            </a:r>
            <a:r>
              <a:rPr lang="de-DE" dirty="0" smtClean="0"/>
              <a:t>-Prinzips („Inversion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“ – auch Hollywood-Prinzip genannt: „</a:t>
            </a:r>
            <a:r>
              <a:rPr lang="de-DE" i="1" dirty="0" err="1" smtClean="0"/>
              <a:t>Don‘t</a:t>
            </a:r>
            <a:r>
              <a:rPr lang="de-DE" i="1" dirty="0" smtClean="0"/>
              <a:t> </a:t>
            </a:r>
            <a:r>
              <a:rPr lang="de-DE" i="1" dirty="0" err="1" smtClean="0"/>
              <a:t>call</a:t>
            </a:r>
            <a:r>
              <a:rPr lang="de-DE" i="1" dirty="0" smtClean="0"/>
              <a:t> </a:t>
            </a:r>
            <a:r>
              <a:rPr lang="de-DE" i="1" dirty="0" err="1" smtClean="0"/>
              <a:t>us</a:t>
            </a:r>
            <a:r>
              <a:rPr lang="de-DE" i="1" dirty="0" smtClean="0"/>
              <a:t>, </a:t>
            </a:r>
            <a:r>
              <a:rPr lang="de-DE" i="1" dirty="0" err="1" smtClean="0"/>
              <a:t>we</a:t>
            </a:r>
            <a:r>
              <a:rPr lang="de-DE" i="1" dirty="0" smtClean="0"/>
              <a:t> </a:t>
            </a:r>
            <a:r>
              <a:rPr lang="de-DE" i="1" dirty="0" err="1" smtClean="0"/>
              <a:t>call</a:t>
            </a:r>
            <a:r>
              <a:rPr lang="de-DE" i="1" dirty="0" smtClean="0"/>
              <a:t> </a:t>
            </a:r>
            <a:r>
              <a:rPr lang="de-DE" i="1" dirty="0" err="1" smtClean="0"/>
              <a:t>you</a:t>
            </a:r>
            <a:r>
              <a:rPr lang="de-DE" dirty="0" smtClean="0"/>
              <a:t>“)</a:t>
            </a:r>
          </a:p>
          <a:p>
            <a:r>
              <a:rPr lang="de-DE" dirty="0" smtClean="0"/>
              <a:t>Es gibt mehrere Varianten:</a:t>
            </a:r>
          </a:p>
          <a:p>
            <a:pPr marL="800100" lvl="1" indent="-342900">
              <a:buSzPct val="100000"/>
              <a:buFont typeface="+mj-lt"/>
              <a:buAutoNum type="arabicPeriod"/>
            </a:pPr>
            <a:r>
              <a:rPr lang="en-US" dirty="0" smtClean="0"/>
              <a:t>Constructor Injection</a:t>
            </a:r>
          </a:p>
          <a:p>
            <a:pPr marL="800100" lvl="1" indent="-342900">
              <a:buSzPct val="100000"/>
              <a:buFont typeface="+mj-lt"/>
              <a:buAutoNum type="arabicPeriod"/>
            </a:pPr>
            <a:r>
              <a:rPr lang="en-US" dirty="0" smtClean="0"/>
              <a:t>Setter Injection</a:t>
            </a:r>
          </a:p>
          <a:p>
            <a:pPr marL="800100" lvl="1" indent="-342900">
              <a:buSzPct val="100000"/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Interface Injection (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hier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nicht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betrachtet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nicht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gängig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buNone/>
            </a:pPr>
            <a:endParaRPr lang="de-DE" dirty="0" smtClean="0"/>
          </a:p>
          <a:p>
            <a:pPr lvl="1">
              <a:buNone/>
            </a:pPr>
            <a:endParaRPr lang="de-DE" dirty="0" smtClean="0">
              <a:solidFill>
                <a:srgbClr val="0070C0"/>
              </a:solidFill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04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Konfiguration – </a:t>
            </a:r>
            <a:r>
              <a:rPr lang="de-DE" dirty="0" smtClean="0">
                <a:solidFill>
                  <a:srgbClr val="0070C0"/>
                </a:solidFill>
              </a:rPr>
              <a:t>Dependency Injection (2/4)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 smtClean="0"/>
              <a:t>Variante 1</a:t>
            </a:r>
            <a:r>
              <a:rPr lang="de-DE" dirty="0" smtClean="0"/>
              <a:t>: Konfiguration über den </a:t>
            </a:r>
            <a:r>
              <a:rPr lang="de-DE" dirty="0" err="1" smtClean="0">
                <a:solidFill>
                  <a:srgbClr val="0070C0"/>
                </a:solidFill>
              </a:rPr>
              <a:t>Konstruktor</a:t>
            </a:r>
            <a:endParaRPr lang="de-DE" dirty="0" smtClean="0">
              <a:solidFill>
                <a:srgbClr val="0070C0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714348" y="2214554"/>
            <a:ext cx="6912056" cy="2677656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class Kunden implements IK {…}</a:t>
            </a:r>
          </a:p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class Gebühren implements IG {…}</a:t>
            </a:r>
          </a:p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class Bestandsführung implements IB {…}</a:t>
            </a:r>
          </a:p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class Ausleihe {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private: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IB refIB;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IH refIG;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IK refIK;</a:t>
            </a:r>
          </a:p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public Ausleihe(IB ib, IG ig, IK k) { … }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3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2643182"/>
            <a:ext cx="3571900" cy="1490050"/>
          </a:xfrm>
          <a:prstGeom prst="rect">
            <a:avLst/>
          </a:prstGeom>
          <a:solidFill>
            <a:srgbClr val="FFD08B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14348" y="5072074"/>
            <a:ext cx="6912056" cy="1177245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Kunden k = new Kunden();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Gebühren g = new Gebühren();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Bestandsführung b = new Bestandsführung();</a:t>
            </a:r>
          </a:p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Ausleihe a = new Ausleihe(b, g, k);</a:t>
            </a:r>
            <a:endParaRPr lang="en-US" sz="13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 bwMode="auto">
          <a:xfrm rot="10800000">
            <a:off x="4397311" y="6007757"/>
            <a:ext cx="92869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93094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Konfiguration – </a:t>
            </a:r>
            <a:r>
              <a:rPr lang="de-DE" dirty="0" smtClean="0">
                <a:solidFill>
                  <a:srgbClr val="0070C0"/>
                </a:solidFill>
              </a:rPr>
              <a:t>Dependency Injection (3/4)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 smtClean="0"/>
              <a:t>Variante 2</a:t>
            </a:r>
            <a:r>
              <a:rPr lang="de-DE" dirty="0" smtClean="0"/>
              <a:t>: Konfiguration über </a:t>
            </a:r>
            <a:r>
              <a:rPr lang="de-DE" dirty="0" smtClean="0">
                <a:solidFill>
                  <a:srgbClr val="0070C0"/>
                </a:solidFill>
              </a:rPr>
              <a:t>Setter</a:t>
            </a:r>
          </a:p>
          <a:p>
            <a:pPr lvl="1"/>
            <a:endParaRPr lang="de-DE" dirty="0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714348" y="2214554"/>
            <a:ext cx="6912056" cy="2077492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class Ausleihe {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private: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IB refIB;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…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/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public void bindIB(IB ib) { 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  this.refIB = ib;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  }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}</a:t>
            </a:r>
            <a:endParaRPr lang="en-US" sz="13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2643182"/>
            <a:ext cx="3571900" cy="1490050"/>
          </a:xfrm>
          <a:prstGeom prst="rect">
            <a:avLst/>
          </a:prstGeom>
          <a:solidFill>
            <a:srgbClr val="FFD08B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14348" y="4572008"/>
            <a:ext cx="6912056" cy="1577355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IK k = new Kunden();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IG g = new Gebühren();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IB b = new Bestandsführung();</a:t>
            </a:r>
          </a:p>
          <a:p>
            <a:pPr algn="l" eaLnBrk="0" hangingPunct="0"/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Ausleihe a = new Ausleihe();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a.bindIB(b);</a:t>
            </a:r>
            <a:b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</a:br>
            <a:r>
              <a:rPr lang="en-US" sz="1300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endParaRPr lang="en-US" sz="1300" noProof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ucida Console" pitchFamily="49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 bwMode="auto">
          <a:xfrm rot="10800000">
            <a:off x="2143108" y="5715016"/>
            <a:ext cx="92869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4015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Konfiguration – </a:t>
            </a:r>
            <a:r>
              <a:rPr lang="de-DE" dirty="0" smtClean="0">
                <a:solidFill>
                  <a:srgbClr val="0070C0"/>
                </a:solidFill>
              </a:rPr>
              <a:t>Dependency Injection (4/4)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571612"/>
            <a:ext cx="8458200" cy="4810138"/>
          </a:xfrm>
        </p:spPr>
        <p:txBody>
          <a:bodyPr/>
          <a:lstStyle/>
          <a:p>
            <a:r>
              <a:rPr lang="de-DE" sz="1800" dirty="0" smtClean="0"/>
              <a:t>Konfiguration mittels XML-Datei (Java-Spring-</a:t>
            </a:r>
            <a:r>
              <a:rPr lang="de-DE" sz="1800" dirty="0" err="1" smtClean="0"/>
              <a:t>IoC</a:t>
            </a:r>
            <a:r>
              <a:rPr lang="de-DE" sz="1800" dirty="0" smtClean="0"/>
              <a:t>-Framework)</a:t>
            </a:r>
            <a:endParaRPr lang="de-DE" sz="1800" dirty="0"/>
          </a:p>
        </p:txBody>
      </p:sp>
      <p:pic>
        <p:nvPicPr>
          <p:cNvPr id="527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5" y="1928802"/>
            <a:ext cx="7809285" cy="49291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95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63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0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908720"/>
            <a:ext cx="8458200" cy="457200"/>
          </a:xfrm>
        </p:spPr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93901"/>
            <a:ext cx="6203156" cy="54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9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836712"/>
            <a:ext cx="7338020" cy="520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701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Wahr"/>
  <p:tag name="EMBEDFONTS" val="Falsch"/>
  <p:tag name="USEBOLDAMS" val="Falsch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C:\gs\gs8.50\bin\gswin32c"/>
  <p:tag name="DEFAULTBITMAP" val="bmp16m"/>
  <p:tag name="DEFAULTBLEND" val="Falsch"/>
  <p:tag name="DEFAULTTRANSPARENT" val="Falsch"/>
  <p:tag name="DEFAULTWORKAROUNDTRANSPARENCYBUG" val="Falsch"/>
  <p:tag name="DEFAULTRESOLUTION" val="1200"/>
  <p:tag name="DEFAULTMAGNIFICATION" val="2"/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Standarddesign">
  <a:themeElements>
    <a:clrScheme name="Standard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3399FF"/>
      </a:hlink>
      <a:folHlink>
        <a:srgbClr val="3399FF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noAutofit/>
      </a:bodyPr>
      <a:lstStyle>
        <a:defPPr>
          <a:defRPr sz="1800" dirty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3399FF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tandarddesign">
  <a:themeElements>
    <a:clrScheme name="1_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3399FF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2547</Words>
  <Application>Microsoft Macintosh PowerPoint</Application>
  <PresentationFormat>Bildschirmpräsentation (4:3)</PresentationFormat>
  <Paragraphs>560</Paragraphs>
  <Slides>64</Slides>
  <Notes>56</Notes>
  <HiddenSlides>7</HiddenSlides>
  <MMClips>0</MMClips>
  <ScaleCrop>false</ScaleCrop>
  <HeadingPairs>
    <vt:vector size="6" baseType="variant"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67" baseType="lpstr">
      <vt:lpstr>Standarddesign</vt:lpstr>
      <vt:lpstr>1_Standarddesign</vt:lpstr>
      <vt:lpstr>CorelDRAW</vt:lpstr>
      <vt:lpstr>Architektur von Informationssystemen</vt:lpstr>
      <vt:lpstr>Fachliches Datenmodell</vt:lpstr>
      <vt:lpstr>PowerPoint-Präsentation</vt:lpstr>
      <vt:lpstr>PowerPoint-Präsentation</vt:lpstr>
      <vt:lpstr>Systemoperationen</vt:lpstr>
      <vt:lpstr>PowerPoint-Präsentation</vt:lpstr>
      <vt:lpstr>PowerPoint-Präsentation</vt:lpstr>
      <vt:lpstr>Architektur</vt:lpstr>
      <vt:lpstr>PowerPoint-Präsentation</vt:lpstr>
      <vt:lpstr>PowerPoint-Präsentation</vt:lpstr>
      <vt:lpstr>Prinzip: Separation of Concerns (SoC)</vt:lpstr>
      <vt:lpstr>Beispiel: Verletzung des SoC-Prinzips</vt:lpstr>
      <vt:lpstr>Entwurf</vt:lpstr>
      <vt:lpstr>Komponenten</vt:lpstr>
      <vt:lpstr>Komponenten</vt:lpstr>
      <vt:lpstr>Komponenten</vt:lpstr>
      <vt:lpstr>Komponenten</vt:lpstr>
      <vt:lpstr>Komponenten</vt:lpstr>
      <vt:lpstr>Schnittstellen</vt:lpstr>
      <vt:lpstr>Schnittstellen</vt:lpstr>
      <vt:lpstr>Schnittstellen</vt:lpstr>
      <vt:lpstr>UML 2.x Komponentendiagramme</vt:lpstr>
      <vt:lpstr>Beispiel: Bibliotheksverwaltung</vt:lpstr>
      <vt:lpstr>Beispiel: Bibliotheksverwaltung</vt:lpstr>
      <vt:lpstr>Beispiel: Bibliotheksverwaltung</vt:lpstr>
      <vt:lpstr>Beispiel: Bibliotheksverwaltung</vt:lpstr>
      <vt:lpstr>Beispiel 2: Bibliotheksverwaltung</vt:lpstr>
      <vt:lpstr>Wie komme ich zu den Schnittstellen und Operationen?</vt:lpstr>
      <vt:lpstr>Definition der Systemoperationen</vt:lpstr>
      <vt:lpstr>Definition der Systemoperationen</vt:lpstr>
      <vt:lpstr>Entwurf der Schnittstellen</vt:lpstr>
      <vt:lpstr>Entwurf der Schnittstellen (1/6)</vt:lpstr>
      <vt:lpstr>Entwurf der Schnittstellen (2/6)</vt:lpstr>
      <vt:lpstr>Entwurf der Schnittstellen (3/6)</vt:lpstr>
      <vt:lpstr>Entwurf der Schnittstellen (4/6)</vt:lpstr>
      <vt:lpstr>Entwurf der Schnittstellen (5/6)</vt:lpstr>
      <vt:lpstr>Entwurf der Schnittstellen (6/6)</vt:lpstr>
      <vt:lpstr>Schnittstellen des Bibliothekssystems</vt:lpstr>
      <vt:lpstr>Hinweise zum Schnittstellendesign</vt:lpstr>
      <vt:lpstr>Schnittstellen-Kategorien (1/6)</vt:lpstr>
      <vt:lpstr>Schnittstellen-Kategorien (2/6)</vt:lpstr>
      <vt:lpstr>Schnittstellen-Kategorien (3/6)</vt:lpstr>
      <vt:lpstr>Schnittstellen-Kategorien (4/6)</vt:lpstr>
      <vt:lpstr>Schnittstellen-Kategorien (5/6)</vt:lpstr>
      <vt:lpstr>Schnittstellen-Kategorien (6/6)</vt:lpstr>
      <vt:lpstr>Beispiel Scandlines – Schnittstellenkategorien</vt:lpstr>
      <vt:lpstr>Die Innensicht</vt:lpstr>
      <vt:lpstr>Komponenten – Innensicht (1/8)</vt:lpstr>
      <vt:lpstr>Komponenten – Innensicht (3/8)</vt:lpstr>
      <vt:lpstr>Komponenten – Innensicht (4/8)</vt:lpstr>
      <vt:lpstr>Komponenten – Innensicht (4/8)</vt:lpstr>
      <vt:lpstr>Komponenten – Innensicht (5/8)</vt:lpstr>
      <vt:lpstr>Komponenten – Innensicht (6/8)</vt:lpstr>
      <vt:lpstr>Komponenten – Innensicht (7/8)</vt:lpstr>
      <vt:lpstr>Komponenten – Innensicht (8/8)</vt:lpstr>
      <vt:lpstr>Beispiel: Komponente „Ausleihe“</vt:lpstr>
      <vt:lpstr>Komponenten verbinden</vt:lpstr>
      <vt:lpstr>Konfiguration von Komponenten</vt:lpstr>
      <vt:lpstr>Konfiguration – Komponenten verbinden (1/2)</vt:lpstr>
      <vt:lpstr>Konfiguration – Komponenten verbinden (2/2)</vt:lpstr>
      <vt:lpstr>Konfiguration – Dependency Injection (1/4)</vt:lpstr>
      <vt:lpstr>Konfiguration – Dependency Injection (2/4)</vt:lpstr>
      <vt:lpstr>Konfiguration – Dependency Injection (3/4)</vt:lpstr>
      <vt:lpstr>Konfiguration – Dependency Injection (4/4)</vt:lpstr>
    </vt:vector>
  </TitlesOfParts>
  <Company>-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Prof. Dr. Stefan Sarstedt</dc:creator>
  <cp:lastModifiedBy>SRS</cp:lastModifiedBy>
  <cp:revision>2523</cp:revision>
  <dcterms:created xsi:type="dcterms:W3CDTF">2000-04-04T10:59:45Z</dcterms:created>
  <dcterms:modified xsi:type="dcterms:W3CDTF">2013-10-10T10:29:22Z</dcterms:modified>
</cp:coreProperties>
</file>